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2.xml" ContentType="application/vnd.openxmlformats-officedocument.presentationml.tags+xml"/>
  <Override PartName="/ppt/notesSlides/notesSlide1.xml" ContentType="application/vnd.openxmlformats-officedocument.presentationml.notesSlide+xml"/>
  <Override PartName="/ppt/tags/tag63.xml" ContentType="application/vnd.openxmlformats-officedocument.presentationml.tags+xml"/>
  <Override PartName="/ppt/notesSlides/notesSlide2.xml" ContentType="application/vnd.openxmlformats-officedocument.presentationml.notesSlide+xml"/>
  <Override PartName="/ppt/tags/tag64.xml" ContentType="application/vnd.openxmlformats-officedocument.presentationml.tags+xml"/>
  <Override PartName="/ppt/notesSlides/notesSlide3.xml" ContentType="application/vnd.openxmlformats-officedocument.presentationml.notesSlide+xml"/>
  <Override PartName="/ppt/tags/tag65.xml" ContentType="application/vnd.openxmlformats-officedocument.presentationml.tags+xml"/>
  <Override PartName="/ppt/notesSlides/notesSlide4.xml" ContentType="application/vnd.openxmlformats-officedocument.presentationml.notesSlide+xml"/>
  <Override PartName="/ppt/tags/tag66.xml" ContentType="application/vnd.openxmlformats-officedocument.presentationml.tags+xml"/>
  <Override PartName="/ppt/notesSlides/notesSlide5.xml" ContentType="application/vnd.openxmlformats-officedocument.presentationml.notesSlide+xml"/>
  <Override PartName="/ppt/tags/tag67.xml" ContentType="application/vnd.openxmlformats-officedocument.presentationml.tags+xml"/>
  <Override PartName="/ppt/notesSlides/notesSlide6.xml" ContentType="application/vnd.openxmlformats-officedocument.presentationml.notesSlide+xml"/>
  <Override PartName="/ppt/tags/tag68.xml" ContentType="application/vnd.openxmlformats-officedocument.presentationml.tags+xml"/>
  <Override PartName="/ppt/notesSlides/notesSlide7.xml" ContentType="application/vnd.openxmlformats-officedocument.presentationml.notesSlide+xml"/>
  <Override PartName="/ppt/tags/tag69.xml" ContentType="application/vnd.openxmlformats-officedocument.presentationml.tags+xml"/>
  <Override PartName="/ppt/notesSlides/notesSlide8.xml" ContentType="application/vnd.openxmlformats-officedocument.presentationml.notesSlide+xml"/>
  <Override PartName="/ppt/tags/tag70.xml" ContentType="application/vnd.openxmlformats-officedocument.presentationml.tags+xml"/>
  <Override PartName="/ppt/notesSlides/notesSlide9.xml" ContentType="application/vnd.openxmlformats-officedocument.presentationml.notesSlide+xml"/>
  <Override PartName="/ppt/tags/tag7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2.xml" ContentType="application/vnd.openxmlformats-officedocument.presentationml.tags+xml"/>
  <Override PartName="/ppt/notesSlides/notesSlide13.xml" ContentType="application/vnd.openxmlformats-officedocument.presentationml.notesSlide+xml"/>
  <Override PartName="/ppt/tags/tag73.xml" ContentType="application/vnd.openxmlformats-officedocument.presentationml.tags+xml"/>
  <Override PartName="/ppt/notesSlides/notesSlide14.xml" ContentType="application/vnd.openxmlformats-officedocument.presentationml.notesSlide+xml"/>
  <Override PartName="/ppt/tags/tag74.xml" ContentType="application/vnd.openxmlformats-officedocument.presentationml.tags+xml"/>
  <Override PartName="/ppt/notesSlides/notesSlide15.xml" ContentType="application/vnd.openxmlformats-officedocument.presentationml.notesSlide+xml"/>
  <Override PartName="/ppt/tags/tag75.xml" ContentType="application/vnd.openxmlformats-officedocument.presentationml.tags+xml"/>
  <Override PartName="/ppt/notesSlides/notesSlide16.xml" ContentType="application/vnd.openxmlformats-officedocument.presentationml.notesSlide+xml"/>
  <Override PartName="/ppt/tags/tag76.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76" r:id="rId2"/>
    <p:sldId id="259" r:id="rId3"/>
    <p:sldId id="258" r:id="rId4"/>
    <p:sldId id="260" r:id="rId5"/>
    <p:sldId id="261" r:id="rId6"/>
    <p:sldId id="263" r:id="rId7"/>
    <p:sldId id="264" r:id="rId8"/>
    <p:sldId id="275" r:id="rId9"/>
    <p:sldId id="265" r:id="rId10"/>
    <p:sldId id="266" r:id="rId11"/>
    <p:sldId id="299" r:id="rId12"/>
    <p:sldId id="300" r:id="rId13"/>
    <p:sldId id="267" r:id="rId14"/>
    <p:sldId id="277" r:id="rId15"/>
    <p:sldId id="274" r:id="rId16"/>
    <p:sldId id="269" r:id="rId17"/>
    <p:sldId id="268" r:id="rId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6">
          <p15:clr>
            <a:srgbClr val="A4A3A4"/>
          </p15:clr>
        </p15:guide>
        <p15:guide id="2" pos="29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B5F"/>
    <a:srgbClr val="CC669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60799" autoAdjust="0"/>
  </p:normalViewPr>
  <p:slideViewPr>
    <p:cSldViewPr snapToGrid="0">
      <p:cViewPr varScale="1">
        <p:scale>
          <a:sx n="52" d="100"/>
          <a:sy n="52" d="100"/>
        </p:scale>
        <p:origin x="2419" y="43"/>
      </p:cViewPr>
      <p:guideLst>
        <p:guide orient="horz" pos="2166"/>
        <p:guide pos="293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2019-11-24</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624217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2019-11-24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extLst>
      <p:ext uri="{BB962C8B-B14F-4D97-AF65-F5344CB8AC3E}">
        <p14:creationId xmlns:p14="http://schemas.microsoft.com/office/powerpoint/2010/main" val="4163688857"/>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各位评委、同学，大家下午好，欢迎来到 东大杂货铺 的产品发布会，我是发布会主讲人梅洛瑜，也是东大杂货铺的产品经理。</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3334811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React-Native</a:t>
            </a:r>
            <a:r>
              <a:rPr lang="zh-CN" altLang="en-US" dirty="0"/>
              <a:t>的封闭性和</a:t>
            </a:r>
            <a:r>
              <a:rPr lang="en-US" altLang="zh-CN" dirty="0" err="1"/>
              <a:t>docker</a:t>
            </a:r>
            <a:r>
              <a:rPr lang="zh-CN" altLang="en-US" dirty="0"/>
              <a:t>的封装使得我们可以</a:t>
            </a:r>
            <a:r>
              <a:rPr lang="en-US" altLang="zh-CN" dirty="0"/>
              <a:t>100%</a:t>
            </a:r>
            <a:r>
              <a:rPr lang="zh-CN" altLang="en-US" dirty="0"/>
              <a:t>杜绝</a:t>
            </a:r>
            <a:r>
              <a:rPr lang="en-US" altLang="zh-CN" dirty="0" err="1"/>
              <a:t>sql</a:t>
            </a:r>
            <a:r>
              <a:rPr lang="zh-CN" altLang="en-US" dirty="0"/>
              <a:t>注入与</a:t>
            </a:r>
            <a:r>
              <a:rPr lang="en-US" altLang="zh-CN" dirty="0" err="1"/>
              <a:t>js</a:t>
            </a:r>
            <a:r>
              <a:rPr lang="zh-CN" altLang="en-US" dirty="0"/>
              <a:t>注入，请求过程中的</a:t>
            </a:r>
            <a:r>
              <a:rPr lang="en-US" altLang="zh-CN" dirty="0"/>
              <a:t>sha1+token</a:t>
            </a:r>
            <a:r>
              <a:rPr lang="zh-CN" altLang="en-US" dirty="0"/>
              <a:t>让我们不会在中间过程中泄露用户信息</a:t>
            </a:r>
            <a:endParaRPr lang="en-US" altLang="zh-CN" dirty="0"/>
          </a:p>
          <a:p>
            <a:endParaRPr lang="en-US" altLang="zh-CN" dirty="0"/>
          </a:p>
          <a:p>
            <a:r>
              <a:rPr lang="zh-CN" altLang="en-US" dirty="0"/>
              <a:t>用户体验，</a:t>
            </a:r>
            <a:r>
              <a:rPr lang="zh-CN" altLang="en-US" sz="1600" b="0" i="0" kern="1200" dirty="0">
                <a:solidFill>
                  <a:schemeClr val="tx1"/>
                </a:solidFill>
                <a:effectLst/>
                <a:latin typeface="微软雅黑" panose="020B0503020204020204" charset="-122"/>
                <a:ea typeface="微软雅黑" panose="020B0503020204020204" charset="-122"/>
                <a:cs typeface="+mn-cs"/>
              </a:rPr>
              <a:t>我们的产品已经打包产出了</a:t>
            </a:r>
            <a:r>
              <a:rPr lang="en-US" altLang="zh-CN" sz="1600" b="0" i="0" kern="1200" dirty="0">
                <a:solidFill>
                  <a:schemeClr val="tx1"/>
                </a:solidFill>
                <a:effectLst/>
                <a:latin typeface="微软雅黑" panose="020B0503020204020204" charset="-122"/>
                <a:ea typeface="微软雅黑" panose="020B0503020204020204" charset="-122"/>
                <a:cs typeface="+mn-cs"/>
              </a:rPr>
              <a:t>Android, iOS</a:t>
            </a:r>
            <a:r>
              <a:rPr lang="zh-CN" altLang="en-US" sz="1600" b="0" i="0" kern="1200" dirty="0">
                <a:solidFill>
                  <a:schemeClr val="tx1"/>
                </a:solidFill>
                <a:effectLst/>
                <a:latin typeface="微软雅黑" panose="020B0503020204020204" charset="-122"/>
                <a:ea typeface="微软雅黑" panose="020B0503020204020204" charset="-122"/>
                <a:cs typeface="+mn-cs"/>
              </a:rPr>
              <a:t>，后续还会产出微信小程序，</a:t>
            </a:r>
            <a:r>
              <a:rPr lang="en-US" altLang="zh-CN" sz="1600" b="0" i="0" kern="1200" dirty="0">
                <a:solidFill>
                  <a:schemeClr val="tx1"/>
                </a:solidFill>
                <a:effectLst/>
                <a:latin typeface="微软雅黑" panose="020B0503020204020204" charset="-122"/>
                <a:ea typeface="微软雅黑" panose="020B0503020204020204" charset="-122"/>
                <a:cs typeface="+mn-cs"/>
              </a:rPr>
              <a:t>Web</a:t>
            </a:r>
            <a:r>
              <a:rPr lang="zh-CN" altLang="en-US" sz="1600" b="0" i="0" kern="1200" dirty="0">
                <a:solidFill>
                  <a:schemeClr val="tx1"/>
                </a:solidFill>
                <a:effectLst/>
                <a:latin typeface="微软雅黑" panose="020B0503020204020204" charset="-122"/>
                <a:ea typeface="微软雅黑" panose="020B0503020204020204" charset="-122"/>
                <a:cs typeface="+mn-cs"/>
              </a:rPr>
              <a:t>。</a:t>
            </a:r>
            <a:endParaRPr lang="en-US" altLang="zh-CN" sz="1600" b="0" i="0" kern="1200" dirty="0">
              <a:solidFill>
                <a:schemeClr val="tx1"/>
              </a:solidFill>
              <a:effectLst/>
              <a:latin typeface="微软雅黑" panose="020B0503020204020204" charset="-122"/>
              <a:ea typeface="微软雅黑" panose="020B0503020204020204" charset="-122"/>
              <a:cs typeface="+mn-cs"/>
            </a:endParaRPr>
          </a:p>
          <a:p>
            <a:endParaRPr lang="en-US" altLang="zh-CN" dirty="0"/>
          </a:p>
          <a:p>
            <a:r>
              <a:rPr lang="en-US" altLang="zh-CN" dirty="0"/>
              <a:t>logo</a:t>
            </a:r>
            <a:r>
              <a:rPr lang="zh-CN" altLang="en-US" dirty="0"/>
              <a:t>，</a:t>
            </a:r>
            <a:r>
              <a:rPr lang="zh-CN" altLang="en-US" sz="1600" b="0" i="0" kern="1200" dirty="0">
                <a:solidFill>
                  <a:schemeClr val="tx1"/>
                </a:solidFill>
                <a:effectLst/>
                <a:latin typeface="微软雅黑" panose="020B0503020204020204" charset="-122"/>
                <a:ea typeface="微软雅黑" panose="020B0503020204020204" charset="-122"/>
                <a:cs typeface="+mn-cs"/>
              </a:rPr>
              <a:t>产品整体设计风格偏向活泼化，运用亮度较高的粉色作为主题色，漫画风格的默认头像都符合主体年轻化用户的偏好。页面采用瀑布流形式显示，用户浏览时更易进入沉浸状态。</a:t>
            </a:r>
            <a:endParaRPr lang="en-US" altLang="zh-CN"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1237440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最后是关于我们的服务器，我们后端采用</a:t>
            </a:r>
            <a:r>
              <a:rPr lang="en-US" altLang="zh-CN" dirty="0" err="1"/>
              <a:t>nginx</a:t>
            </a:r>
            <a:r>
              <a:rPr lang="zh-CN" altLang="en-US" dirty="0"/>
              <a:t>负载均衡，且主要的</a:t>
            </a:r>
            <a:r>
              <a:rPr lang="en-US" altLang="zh-CN" dirty="0"/>
              <a:t>docker</a:t>
            </a:r>
            <a:r>
              <a:rPr lang="zh-CN" altLang="en-US" dirty="0"/>
              <a:t>都是分布式架构，所以性能极佳，我们的服务器通过了</a:t>
            </a:r>
            <a:r>
              <a:rPr lang="en-US" altLang="zh-CN" dirty="0"/>
              <a:t>60</a:t>
            </a:r>
            <a:r>
              <a:rPr lang="zh-CN" altLang="en-US" dirty="0"/>
              <a:t>秒的万级全链路并发测试，最快响应时间达到</a:t>
            </a:r>
            <a:r>
              <a:rPr lang="en-US" altLang="zh-CN" dirty="0"/>
              <a:t>10ms</a:t>
            </a:r>
            <a:r>
              <a:rPr lang="zh-CN" altLang="en-US" dirty="0"/>
              <a:t>，平均响应时间为</a:t>
            </a:r>
            <a:r>
              <a:rPr lang="en-US" altLang="zh-CN" dirty="0"/>
              <a:t>50ms</a:t>
            </a:r>
            <a:r>
              <a:rPr lang="zh-CN" altLang="en-US" dirty="0"/>
              <a:t>，最慢响应时间仅为</a:t>
            </a:r>
            <a:r>
              <a:rPr lang="en-US" altLang="zh-CN" dirty="0"/>
              <a:t>1s</a:t>
            </a:r>
            <a:r>
              <a:rPr lang="zh-CN" altLang="en-US" dirty="0"/>
              <a:t>，响应成功率达到</a:t>
            </a:r>
            <a:r>
              <a:rPr lang="en-US" altLang="zh-CN" dirty="0"/>
              <a:t>99.994%</a:t>
            </a:r>
            <a:r>
              <a:rPr lang="zh-CN"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2413CAD-854E-4EFF-89CB-4ED29A335BD0}" type="slidenum">
              <a:rPr lang="zh-CN" altLang="en-US" smtClean="0"/>
              <a:t>11</a:t>
            </a:fld>
            <a:endParaRPr lang="zh-CN" altLang="en-US"/>
          </a:p>
        </p:txBody>
      </p:sp>
    </p:spTree>
    <p:extLst>
      <p:ext uri="{BB962C8B-B14F-4D97-AF65-F5344CB8AC3E}">
        <p14:creationId xmlns:p14="http://schemas.microsoft.com/office/powerpoint/2010/main" val="1947494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此外我们的服务器已经通过</a:t>
            </a:r>
            <a:r>
              <a:rPr lang="en-US" altLang="zh-CN" sz="1200" dirty="0">
                <a:solidFill>
                  <a:schemeClr val="bg1"/>
                </a:solidFill>
                <a:latin typeface="汉仪锐智W" panose="00020600040101010101" pitchFamily="18" charset="-122"/>
                <a:ea typeface="汉仪锐智W" panose="00020600040101010101" pitchFamily="18" charset="-122"/>
              </a:rPr>
              <a:t>SQL</a:t>
            </a:r>
            <a:r>
              <a:rPr lang="zh-CN" altLang="en-US" sz="1200" dirty="0">
                <a:solidFill>
                  <a:schemeClr val="bg1"/>
                </a:solidFill>
                <a:latin typeface="汉仪锐智W" panose="00020600040101010101" pitchFamily="18" charset="-122"/>
                <a:ea typeface="汉仪锐智W" panose="00020600040101010101" pitchFamily="18" charset="-122"/>
              </a:rPr>
              <a:t>注入测试、</a:t>
            </a:r>
            <a:r>
              <a:rPr lang="en-US" altLang="zh-CN" sz="1200" dirty="0">
                <a:solidFill>
                  <a:schemeClr val="bg1"/>
                </a:solidFill>
                <a:latin typeface="汉仪锐智W" panose="00020600040101010101" pitchFamily="18" charset="-122"/>
                <a:ea typeface="汉仪锐智W" panose="00020600040101010101" pitchFamily="18" charset="-122"/>
              </a:rPr>
              <a:t>JS</a:t>
            </a:r>
            <a:r>
              <a:rPr lang="zh-CN" altLang="en-US" sz="1200" dirty="0">
                <a:solidFill>
                  <a:schemeClr val="bg1"/>
                </a:solidFill>
                <a:latin typeface="汉仪锐智W" panose="00020600040101010101" pitchFamily="18" charset="-122"/>
                <a:ea typeface="汉仪锐智W" panose="00020600040101010101" pitchFamily="18" charset="-122"/>
              </a:rPr>
              <a:t>注入测试、跨域访问测试、服务器宕机测试、服务器抗</a:t>
            </a:r>
            <a:r>
              <a:rPr lang="en-US" altLang="zh-CN" sz="1200" dirty="0">
                <a:solidFill>
                  <a:schemeClr val="bg1"/>
                </a:solidFill>
                <a:latin typeface="汉仪锐智W" panose="00020600040101010101" pitchFamily="18" charset="-122"/>
                <a:ea typeface="汉仪锐智W" panose="00020600040101010101" pitchFamily="18" charset="-122"/>
              </a:rPr>
              <a:t>DDoS</a:t>
            </a:r>
            <a:r>
              <a:rPr lang="zh-CN" altLang="en-US" sz="1200" dirty="0">
                <a:solidFill>
                  <a:schemeClr val="bg1"/>
                </a:solidFill>
                <a:latin typeface="汉仪锐智W" panose="00020600040101010101" pitchFamily="18" charset="-122"/>
                <a:ea typeface="汉仪锐智W" panose="00020600040101010101" pitchFamily="18" charset="-122"/>
              </a:rPr>
              <a:t>测试等等。我们使用三台服务器同时工作，实现负载均衡，实现数据库两地热备、实现服务三地备份，因而我们</a:t>
            </a:r>
            <a:r>
              <a:rPr lang="zh-CN" altLang="en-US" dirty="0"/>
              <a:t>服务器的布局具有很高的安全性，而且能在某一台服务器出现问题时仍然继续为客户提供可靠服务。</a:t>
            </a:r>
          </a:p>
          <a:p>
            <a:endParaRPr lang="en-US" altLang="zh-CN" dirty="0"/>
          </a:p>
          <a:p>
            <a:r>
              <a:rPr lang="zh-CN" altLang="en-US" dirty="0"/>
              <a:t>我们目前已经形成一个稳定完善的服务器系统，具有易扩展、可维护的优点</a:t>
            </a:r>
            <a:r>
              <a:rPr lang="en-US" altLang="zh-CN" dirty="0"/>
              <a:t>,</a:t>
            </a:r>
            <a:r>
              <a:rPr lang="zh-CN" altLang="en-US" dirty="0"/>
              <a:t>确保了我们软件功能的稳定以及后续的拓展。</a:t>
            </a:r>
            <a:endParaRPr lang="en-US" altLang="zh-CN" dirty="0"/>
          </a:p>
        </p:txBody>
      </p:sp>
      <p:sp>
        <p:nvSpPr>
          <p:cNvPr id="4" name="灯片编号占位符 3"/>
          <p:cNvSpPr>
            <a:spLocks noGrp="1"/>
          </p:cNvSpPr>
          <p:nvPr>
            <p:ph type="sldNum" sz="quarter" idx="5"/>
          </p:nvPr>
        </p:nvSpPr>
        <p:spPr/>
        <p:txBody>
          <a:bodyPr/>
          <a:lstStyle/>
          <a:p>
            <a:fld id="{A2413CAD-854E-4EFF-89CB-4ED29A335BD0}" type="slidenum">
              <a:rPr lang="zh-CN" altLang="en-US" smtClean="0"/>
              <a:t>12</a:t>
            </a:fld>
            <a:endParaRPr lang="zh-CN" altLang="en-US"/>
          </a:p>
        </p:txBody>
      </p:sp>
    </p:spTree>
    <p:extLst>
      <p:ext uri="{BB962C8B-B14F-4D97-AF65-F5344CB8AC3E}">
        <p14:creationId xmlns:p14="http://schemas.microsoft.com/office/powerpoint/2010/main" val="4024557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Orm</a:t>
            </a:r>
            <a:endParaRPr lang="en-US" altLang="zh-CN" dirty="0"/>
          </a:p>
          <a:p>
            <a:endParaRPr lang="en-US" altLang="zh-CN" dirty="0"/>
          </a:p>
          <a:p>
            <a:r>
              <a:rPr lang="zh-CN" altLang="en-US" dirty="0"/>
              <a:t>为什么不用</a:t>
            </a:r>
            <a:r>
              <a:rPr lang="en-US" altLang="zh-CN" dirty="0" err="1"/>
              <a:t>TensorFlow</a:t>
            </a:r>
            <a:r>
              <a:rPr lang="zh-CN" altLang="en-US" dirty="0"/>
              <a:t>？</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2432047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2549893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上线微信小程序</a:t>
            </a:r>
          </a:p>
          <a:p>
            <a:r>
              <a:rPr lang="zh-CN" altLang="en-US" sz="1600" b="0" i="0" kern="1200" dirty="0">
                <a:solidFill>
                  <a:schemeClr val="tx1"/>
                </a:solidFill>
                <a:effectLst/>
                <a:latin typeface="微软雅黑" panose="020B0503020204020204" charset="-122"/>
                <a:ea typeface="微软雅黑" panose="020B0503020204020204" charset="-122"/>
                <a:cs typeface="+mn-cs"/>
              </a:rPr>
              <a:t>补充租赁功能，即用户不仅可以买卖，还可以租赁类似于摄影机、三脚架等物品。</a:t>
            </a:r>
          </a:p>
          <a:p>
            <a:r>
              <a:rPr lang="zh-CN" altLang="en-US" sz="1600" b="0" i="0" kern="1200" dirty="0">
                <a:solidFill>
                  <a:schemeClr val="tx1"/>
                </a:solidFill>
                <a:effectLst/>
                <a:latin typeface="微软雅黑" panose="020B0503020204020204" charset="-122"/>
                <a:ea typeface="微软雅黑" panose="020B0503020204020204" charset="-122"/>
                <a:cs typeface="+mn-cs"/>
              </a:rPr>
              <a:t>引入信用分机制。信用分的后端逻辑其实我们已经写好了，只是制度和细节等还未敲定。</a:t>
            </a:r>
          </a:p>
          <a:p>
            <a:r>
              <a:rPr lang="zh-CN" altLang="en-US" sz="1600" b="0" i="0" kern="1200" dirty="0">
                <a:solidFill>
                  <a:schemeClr val="tx1"/>
                </a:solidFill>
                <a:effectLst/>
                <a:latin typeface="微软雅黑" panose="020B0503020204020204" charset="-122"/>
                <a:ea typeface="微软雅黑" panose="020B0503020204020204" charset="-122"/>
                <a:cs typeface="+mn-cs"/>
              </a:rPr>
              <a:t>加入首页黄金铺位推荐，作为平台盈利来源之一。</a:t>
            </a:r>
          </a:p>
          <a:p>
            <a:r>
              <a:rPr lang="zh-CN" altLang="en-US" sz="1600" b="0" i="0" kern="1200" dirty="0">
                <a:solidFill>
                  <a:schemeClr val="tx1"/>
                </a:solidFill>
                <a:effectLst/>
                <a:latin typeface="微软雅黑" panose="020B0503020204020204" charset="-122"/>
                <a:ea typeface="微软雅黑" panose="020B0503020204020204" charset="-122"/>
                <a:cs typeface="+mn-cs"/>
              </a:rPr>
              <a:t>最后一个展望是将平台从</a:t>
            </a:r>
            <a:r>
              <a:rPr lang="en-US" altLang="zh-CN" sz="1600" b="0" i="0" kern="1200" dirty="0">
                <a:solidFill>
                  <a:schemeClr val="tx1"/>
                </a:solidFill>
                <a:effectLst/>
                <a:latin typeface="微软雅黑" panose="020B0503020204020204" charset="-122"/>
                <a:ea typeface="微软雅黑" panose="020B0503020204020204" charset="-122"/>
                <a:cs typeface="+mn-cs"/>
              </a:rPr>
              <a:t>C2C</a:t>
            </a:r>
            <a:r>
              <a:rPr lang="zh-CN" altLang="en-US" sz="1600" b="0" i="0" kern="1200" dirty="0">
                <a:solidFill>
                  <a:schemeClr val="tx1"/>
                </a:solidFill>
                <a:effectLst/>
                <a:latin typeface="微软雅黑" panose="020B0503020204020204" charset="-122"/>
                <a:ea typeface="微软雅黑" panose="020B0503020204020204" charset="-122"/>
                <a:cs typeface="+mn-cs"/>
              </a:rPr>
              <a:t>模式转化为</a:t>
            </a:r>
            <a:r>
              <a:rPr lang="en-US" altLang="zh-CN" sz="1600" b="0" i="0" kern="1200" dirty="0">
                <a:solidFill>
                  <a:schemeClr val="tx1"/>
                </a:solidFill>
                <a:effectLst/>
                <a:latin typeface="微软雅黑" panose="020B0503020204020204" charset="-122"/>
                <a:ea typeface="微软雅黑" panose="020B0503020204020204" charset="-122"/>
                <a:cs typeface="+mn-cs"/>
              </a:rPr>
              <a:t>C2C+C2B2C</a:t>
            </a:r>
            <a:r>
              <a:rPr lang="zh-CN" altLang="en-US" sz="1600" b="0" i="0" kern="1200" dirty="0">
                <a:solidFill>
                  <a:schemeClr val="tx1"/>
                </a:solidFill>
                <a:effectLst/>
                <a:latin typeface="微软雅黑" panose="020B0503020204020204" charset="-122"/>
                <a:ea typeface="微软雅黑" panose="020B0503020204020204" charset="-122"/>
                <a:cs typeface="+mn-cs"/>
              </a:rPr>
              <a:t>模式。</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3231052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我们的团队名是三个三本。</a:t>
            </a:r>
            <a:endParaRPr lang="en-US" altLang="zh-CN" sz="1600" b="0" i="0" kern="1200" dirty="0">
              <a:solidFill>
                <a:schemeClr val="tx1"/>
              </a:solidFill>
              <a:effectLst/>
              <a:latin typeface="微软雅黑" panose="020B0503020204020204" charset="-122"/>
              <a:ea typeface="微软雅黑" panose="020B0503020204020204" charset="-122"/>
              <a:cs typeface="+mn-cs"/>
            </a:endParaRPr>
          </a:p>
          <a:p>
            <a:r>
              <a:rPr lang="zh-CN" altLang="en-US" sz="1600" b="0" i="0" kern="1200" dirty="0">
                <a:solidFill>
                  <a:schemeClr val="tx1"/>
                </a:solidFill>
                <a:effectLst/>
                <a:latin typeface="微软雅黑" panose="020B0503020204020204" charset="-122"/>
                <a:ea typeface="微软雅黑" panose="020B0503020204020204" charset="-122"/>
                <a:cs typeface="+mn-cs"/>
              </a:rPr>
              <a:t>我是我们团队的产品经理，负责一系列产品管理相关活动，也承担了主要后端开发工作，包括服务器，数据库，和业务逻辑实现。</a:t>
            </a:r>
          </a:p>
          <a:p>
            <a:r>
              <a:rPr lang="zh-CN" altLang="en-US" sz="1600" b="0" i="0" kern="1200" dirty="0">
                <a:solidFill>
                  <a:schemeClr val="tx1"/>
                </a:solidFill>
                <a:effectLst/>
                <a:latin typeface="微软雅黑" panose="020B0503020204020204" charset="-122"/>
                <a:ea typeface="微软雅黑" panose="020B0503020204020204" charset="-122"/>
                <a:cs typeface="+mn-cs"/>
              </a:rPr>
              <a:t>张建东是我们的技术经理，负责技术方向研究和总体规划，对我们的开发工作进行了指导、培训等，本项目的推荐算法和搜索引擎也是由他完成的。</a:t>
            </a:r>
          </a:p>
          <a:p>
            <a:r>
              <a:rPr lang="zh-CN" altLang="en-US" sz="1600" b="0" i="0" kern="1200" dirty="0">
                <a:solidFill>
                  <a:schemeClr val="tx1"/>
                </a:solidFill>
                <a:effectLst/>
                <a:latin typeface="微软雅黑" panose="020B0503020204020204" charset="-122"/>
                <a:ea typeface="微软雅黑" panose="020B0503020204020204" charset="-122"/>
                <a:cs typeface="+mn-cs"/>
              </a:rPr>
              <a:t>罗崟洪是我们的前端工程师，主要负责前端</a:t>
            </a:r>
            <a:r>
              <a:rPr lang="en-US" altLang="zh-CN" sz="1600" b="0" i="0" kern="1200" dirty="0" err="1">
                <a:solidFill>
                  <a:schemeClr val="tx1"/>
                </a:solidFill>
                <a:effectLst/>
                <a:latin typeface="微软雅黑" panose="020B0503020204020204" charset="-122"/>
                <a:ea typeface="微软雅黑" panose="020B0503020204020204" charset="-122"/>
                <a:cs typeface="+mn-cs"/>
              </a:rPr>
              <a:t>ui</a:t>
            </a:r>
            <a:r>
              <a:rPr lang="zh-CN" altLang="en-US" sz="1600" b="0" i="0" kern="1200" dirty="0">
                <a:solidFill>
                  <a:schemeClr val="tx1"/>
                </a:solidFill>
                <a:effectLst/>
                <a:latin typeface="微软雅黑" panose="020B0503020204020204" charset="-122"/>
                <a:ea typeface="微软雅黑" panose="020B0503020204020204" charset="-122"/>
                <a:cs typeface="+mn-cs"/>
              </a:rPr>
              <a:t>设计和开发，也承担了部分产品市场调研工作。</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624423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以上就是东大杂货铺</a:t>
            </a:r>
            <a:r>
              <a:rPr lang="en-US" altLang="zh-CN" sz="1600" b="0" i="0" kern="1200" dirty="0">
                <a:solidFill>
                  <a:schemeClr val="tx1"/>
                </a:solidFill>
                <a:effectLst/>
                <a:latin typeface="微软雅黑" panose="020B0503020204020204" charset="-122"/>
                <a:ea typeface="微软雅黑" panose="020B0503020204020204" charset="-122"/>
                <a:cs typeface="+mn-cs"/>
              </a:rPr>
              <a:t>version1.0.beta</a:t>
            </a:r>
            <a:r>
              <a:rPr lang="zh-CN" altLang="en-US" sz="1600" b="0" i="0" kern="1200" dirty="0">
                <a:solidFill>
                  <a:schemeClr val="tx1"/>
                </a:solidFill>
                <a:effectLst/>
                <a:latin typeface="微软雅黑" panose="020B0503020204020204" charset="-122"/>
                <a:ea typeface="微软雅黑" panose="020B0503020204020204" charset="-122"/>
                <a:cs typeface="+mn-cs"/>
              </a:rPr>
              <a:t>产品发布会的展示内容，这是我们</a:t>
            </a:r>
            <a:r>
              <a:rPr lang="en-US" altLang="zh-CN" sz="1600" b="0" i="0" kern="1200" dirty="0">
                <a:solidFill>
                  <a:schemeClr val="tx1"/>
                </a:solidFill>
                <a:effectLst/>
                <a:latin typeface="微软雅黑" panose="020B0503020204020204" charset="-122"/>
                <a:ea typeface="微软雅黑" panose="020B0503020204020204" charset="-122"/>
                <a:cs typeface="+mn-cs"/>
              </a:rPr>
              <a:t>app</a:t>
            </a:r>
            <a:r>
              <a:rPr lang="zh-CN" altLang="en-US" sz="1600" b="0" i="0" kern="1200" dirty="0">
                <a:solidFill>
                  <a:schemeClr val="tx1"/>
                </a:solidFill>
                <a:effectLst/>
                <a:latin typeface="微软雅黑" panose="020B0503020204020204" charset="-122"/>
                <a:ea typeface="微软雅黑" panose="020B0503020204020204" charset="-122"/>
                <a:cs typeface="+mn-cs"/>
              </a:rPr>
              <a:t>的下载二维码，感兴趣的评委和同学可以扫码下载试用，由于需要一卡通认证后才能进行交易，评委老师可以用我们的测试账号进行试用。</a:t>
            </a:r>
          </a:p>
          <a:p>
            <a:r>
              <a:rPr lang="zh-CN" altLang="en-US" sz="1600" b="0" i="0" kern="1200" dirty="0">
                <a:solidFill>
                  <a:schemeClr val="tx1"/>
                </a:solidFill>
                <a:effectLst/>
                <a:latin typeface="微软雅黑" panose="020B0503020204020204" charset="-122"/>
                <a:ea typeface="微软雅黑" panose="020B0503020204020204" charset="-122"/>
                <a:cs typeface="+mn-cs"/>
              </a:rPr>
              <a:t>下面请评委老师提问。</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209347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首先我想跟大家聊聊闲置。顾名思义，闲而搁置的物品，这些物品扔掉可惜，但又占据了我们本就狭小的空间。</a:t>
            </a:r>
            <a:endParaRPr lang="en-US" altLang="zh-CN" sz="1600" b="0" i="0" kern="1200" dirty="0">
              <a:solidFill>
                <a:schemeClr val="tx1"/>
              </a:solidFill>
              <a:effectLst/>
              <a:latin typeface="微软雅黑" panose="020B0503020204020204" charset="-122"/>
              <a:ea typeface="微软雅黑" panose="020B0503020204020204" charset="-122"/>
              <a:cs typeface="+mn-cs"/>
            </a:endParaRPr>
          </a:p>
          <a:p>
            <a:r>
              <a:rPr lang="zh-CN" altLang="en-US" sz="1600" b="0" i="0" kern="1200" dirty="0">
                <a:solidFill>
                  <a:schemeClr val="tx1"/>
                </a:solidFill>
                <a:effectLst/>
                <a:latin typeface="微软雅黑" panose="020B0503020204020204" charset="-122"/>
                <a:ea typeface="微软雅黑" panose="020B0503020204020204" charset="-122"/>
                <a:cs typeface="+mn-cs"/>
              </a:rPr>
              <a:t>在校园生活中，因为各种客观因素，有</a:t>
            </a:r>
            <a:r>
              <a:rPr lang="en-US" altLang="zh-CN" sz="1600" b="0" i="0" kern="1200" dirty="0">
                <a:solidFill>
                  <a:schemeClr val="tx1"/>
                </a:solidFill>
                <a:effectLst/>
                <a:latin typeface="微软雅黑" panose="020B0503020204020204" charset="-122"/>
                <a:ea typeface="微软雅黑" panose="020B0503020204020204" charset="-122"/>
                <a:cs typeface="+mn-cs"/>
              </a:rPr>
              <a:t>85%</a:t>
            </a:r>
            <a:r>
              <a:rPr lang="zh-CN" altLang="en-US" sz="1600" b="0" i="0" kern="1200" dirty="0">
                <a:solidFill>
                  <a:schemeClr val="tx1"/>
                </a:solidFill>
                <a:effectLst/>
                <a:latin typeface="微软雅黑" panose="020B0503020204020204" charset="-122"/>
                <a:ea typeface="微软雅黑" panose="020B0503020204020204" charset="-122"/>
                <a:cs typeface="+mn-cs"/>
              </a:rPr>
              <a:t>以上的东大同学都闲置物品为他们带来了生活上的困扰</a:t>
            </a:r>
            <a:endParaRPr lang="en-US" altLang="zh-CN" sz="1600" b="0" i="0" kern="1200" dirty="0">
              <a:solidFill>
                <a:schemeClr val="tx1"/>
              </a:solidFill>
              <a:effectLst/>
              <a:latin typeface="微软雅黑" panose="020B0503020204020204" charset="-122"/>
              <a:ea typeface="微软雅黑" panose="020B0503020204020204" charset="-122"/>
              <a:cs typeface="+mn-cs"/>
            </a:endParaRPr>
          </a:p>
          <a:p>
            <a:r>
              <a:rPr lang="en-US" altLang="zh-CN" sz="1600" b="0" i="0" kern="1200" dirty="0">
                <a:solidFill>
                  <a:schemeClr val="tx1"/>
                </a:solidFill>
                <a:effectLst/>
                <a:latin typeface="微软雅黑" panose="020B0503020204020204" charset="-122"/>
                <a:ea typeface="微软雅黑" panose="020B0503020204020204" charset="-122"/>
                <a:cs typeface="+mn-cs"/>
              </a:rPr>
              <a:t>//</a:t>
            </a:r>
            <a:r>
              <a:rPr lang="zh-CN" altLang="en-US" sz="1600" b="0" i="0" kern="1200" dirty="0">
                <a:solidFill>
                  <a:schemeClr val="tx1"/>
                </a:solidFill>
                <a:effectLst/>
                <a:latin typeface="微软雅黑" panose="020B0503020204020204" charset="-122"/>
                <a:ea typeface="微软雅黑" panose="020B0503020204020204" charset="-122"/>
                <a:cs typeface="+mn-cs"/>
              </a:rPr>
              <a:t>这个数据的来源于我们在 线上发布的 关于东大学生处理闲置物品情况的调查问卷</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393773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tx1"/>
                </a:solidFill>
                <a:effectLst/>
                <a:latin typeface="微软雅黑" panose="020B0503020204020204" charset="-122"/>
                <a:ea typeface="微软雅黑" panose="020B0503020204020204" charset="-122"/>
                <a:cs typeface="+mn-cs"/>
              </a:rPr>
              <a:t>我们一共收到了</a:t>
            </a:r>
            <a:r>
              <a:rPr lang="en-US" altLang="zh-CN" sz="1600" b="0" i="0" kern="1200" dirty="0">
                <a:solidFill>
                  <a:schemeClr val="tx1"/>
                </a:solidFill>
                <a:effectLst/>
                <a:latin typeface="微软雅黑" panose="020B0503020204020204" charset="-122"/>
                <a:ea typeface="微软雅黑" panose="020B0503020204020204" charset="-122"/>
                <a:cs typeface="+mn-cs"/>
              </a:rPr>
              <a:t>362</a:t>
            </a:r>
            <a:r>
              <a:rPr lang="zh-CN" altLang="en-US" sz="1600" b="0" i="0" kern="1200" dirty="0">
                <a:solidFill>
                  <a:schemeClr val="tx1"/>
                </a:solidFill>
                <a:effectLst/>
                <a:latin typeface="微软雅黑" panose="020B0503020204020204" charset="-122"/>
                <a:ea typeface="微软雅黑" panose="020B0503020204020204" charset="-122"/>
                <a:cs typeface="+mn-cs"/>
              </a:rPr>
              <a:t>份有效答卷，根据答卷，我们还获取了东大学生对于个人闲置物品处理的现状和情况的关键词词云。</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210682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因为宿舍空间存储空间有限等原因，大家对闲置物品处理是有困扰的。</a:t>
            </a:r>
          </a:p>
          <a:p>
            <a:r>
              <a:rPr lang="zh-CN" altLang="en-US" sz="1600" b="0" i="0" kern="1200" dirty="0">
                <a:solidFill>
                  <a:schemeClr val="tx1"/>
                </a:solidFill>
                <a:effectLst/>
                <a:latin typeface="微软雅黑" panose="020B0503020204020204" charset="-122"/>
                <a:ea typeface="微软雅黑" panose="020B0503020204020204" charset="-122"/>
                <a:cs typeface="+mn-cs"/>
              </a:rPr>
              <a:t>并且，东大学生愿意对闲置物品进行交易。</a:t>
            </a:r>
          </a:p>
          <a:p>
            <a:r>
              <a:rPr lang="zh-CN" altLang="en-US" sz="1600" b="0" i="0" kern="1200" dirty="0">
                <a:solidFill>
                  <a:schemeClr val="tx1"/>
                </a:solidFill>
                <a:effectLst/>
                <a:latin typeface="微软雅黑" panose="020B0503020204020204" charset="-122"/>
                <a:ea typeface="微软雅黑" panose="020B0503020204020204" charset="-122"/>
                <a:cs typeface="+mn-cs"/>
              </a:rPr>
              <a:t>这是东大两个主要二手群的群人数，我们可以看到，目前合计人数已经达到四千余人，并且这个数字还在不断增长。</a:t>
            </a:r>
          </a:p>
          <a:p>
            <a:r>
              <a:rPr lang="zh-CN" altLang="en-US" sz="1600" b="0" i="0" kern="1200" dirty="0">
                <a:solidFill>
                  <a:schemeClr val="tx1"/>
                </a:solidFill>
                <a:effectLst/>
                <a:latin typeface="微软雅黑" panose="020B0503020204020204" charset="-122"/>
                <a:ea typeface="微软雅黑" panose="020B0503020204020204" charset="-122"/>
                <a:cs typeface="+mn-cs"/>
              </a:rPr>
              <a:t>这是二手交易平台某鱼上，搜索东南大学鱼塘的结果，这里还只截取了一部分，可以看出不少鱼塘已经满员。</a:t>
            </a:r>
          </a:p>
          <a:p>
            <a:r>
              <a:rPr lang="zh-CN" altLang="en-US" sz="1600" b="0" i="0" kern="1200" dirty="0">
                <a:solidFill>
                  <a:schemeClr val="tx1"/>
                </a:solidFill>
                <a:effectLst/>
                <a:latin typeface="微软雅黑" panose="020B0503020204020204" charset="-122"/>
                <a:ea typeface="微软雅黑" panose="020B0503020204020204" charset="-122"/>
                <a:cs typeface="+mn-cs"/>
              </a:rPr>
              <a:t>其次，学生群体对于某些二手物品的需求重合度很高，特别是二手教材、自行车电动车等物品。</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3667322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目前东大学生交易闲置物品的途径主要有校内二手群和以某鱼某转为代表的线上交易平台。</a:t>
            </a:r>
          </a:p>
          <a:p>
            <a:r>
              <a:rPr lang="zh-CN" altLang="en-US" sz="1600" b="0" i="0" kern="1200" dirty="0">
                <a:solidFill>
                  <a:schemeClr val="tx1"/>
                </a:solidFill>
                <a:effectLst/>
                <a:latin typeface="微软雅黑" panose="020B0503020204020204" charset="-122"/>
                <a:ea typeface="微软雅黑" panose="020B0503020204020204" charset="-122"/>
                <a:cs typeface="+mn-cs"/>
              </a:rPr>
              <a:t>但是，在二手群交易存在着以下问题：</a:t>
            </a:r>
          </a:p>
          <a:p>
            <a:r>
              <a:rPr lang="zh-CN" altLang="en-US" sz="1600" b="0" i="0" kern="1200" dirty="0">
                <a:solidFill>
                  <a:schemeClr val="tx1"/>
                </a:solidFill>
                <a:effectLst/>
                <a:latin typeface="微软雅黑" panose="020B0503020204020204" charset="-122"/>
                <a:ea typeface="微软雅黑" panose="020B0503020204020204" charset="-122"/>
                <a:cs typeface="+mn-cs"/>
              </a:rPr>
              <a:t>一是难以找到自己想买的物品，虽然群内设置了将备注改为物品名、上传群相册等规则，但是翻找群成员和群相册是比较麻烦的事情，而且也不能马上了解商品是否卖出等信息</a:t>
            </a:r>
          </a:p>
          <a:p>
            <a:r>
              <a:rPr lang="zh-CN" altLang="en-US" sz="1600" b="0" i="0" kern="1200" dirty="0">
                <a:solidFill>
                  <a:schemeClr val="tx1"/>
                </a:solidFill>
                <a:effectLst/>
                <a:latin typeface="微软雅黑" panose="020B0503020204020204" charset="-122"/>
                <a:ea typeface="微软雅黑" panose="020B0503020204020204" charset="-122"/>
                <a:cs typeface="+mn-cs"/>
              </a:rPr>
              <a:t>二是自己发布的求购和物品容易被忽略，一般发布后不久，群消息就会被很多新的消息刷上去，很快自己的发布就很难被看到了。</a:t>
            </a:r>
          </a:p>
          <a:p>
            <a:r>
              <a:rPr lang="zh-CN" altLang="en-US" sz="1600" b="0" i="0" kern="1200" dirty="0">
                <a:solidFill>
                  <a:schemeClr val="tx1"/>
                </a:solidFill>
                <a:effectLst/>
                <a:latin typeface="微软雅黑" panose="020B0503020204020204" charset="-122"/>
                <a:ea typeface="微软雅黑" panose="020B0503020204020204" charset="-122"/>
                <a:cs typeface="+mn-cs"/>
              </a:rPr>
              <a:t>三是群消息太多，很多内容对于群成员都是无效信息，大家一般只会关心自己想买和想卖的东西。虽然可以把群屏蔽，但这同时也进一步导致难找到想买商品和别人的求购信息被忽略。</a:t>
            </a:r>
          </a:p>
          <a:p>
            <a:r>
              <a:rPr lang="zh-CN" altLang="en-US" sz="1600" b="0" i="0" kern="1200" dirty="0">
                <a:solidFill>
                  <a:schemeClr val="tx1"/>
                </a:solidFill>
                <a:effectLst/>
                <a:latin typeface="微软雅黑" panose="020B0503020204020204" charset="-122"/>
                <a:ea typeface="微软雅黑" panose="020B0503020204020204" charset="-122"/>
                <a:cs typeface="+mn-cs"/>
              </a:rPr>
              <a:t>而相对成熟的线上交易平台，对于东大学生处理闲置也有不方便之处。</a:t>
            </a:r>
          </a:p>
          <a:p>
            <a:r>
              <a:rPr lang="zh-CN" altLang="en-US" sz="1600" b="0" i="0" kern="1200" dirty="0">
                <a:solidFill>
                  <a:schemeClr val="tx1"/>
                </a:solidFill>
                <a:effectLst/>
                <a:latin typeface="微软雅黑" panose="020B0503020204020204" charset="-122"/>
                <a:ea typeface="微软雅黑" panose="020B0503020204020204" charset="-122"/>
                <a:cs typeface="+mn-cs"/>
              </a:rPr>
              <a:t>第一是线上平台用户中，大学生只占了一小部分，并且可以由我们的数据看出，东大学生的交易偏好类别和用户综合交易偏好类别有较大差别。这会使得我们不会很快卖出或者买到物品。</a:t>
            </a:r>
          </a:p>
          <a:p>
            <a:r>
              <a:rPr lang="zh-CN" altLang="en-US" sz="1600" b="0" i="0" kern="1200" dirty="0">
                <a:solidFill>
                  <a:schemeClr val="tx1"/>
                </a:solidFill>
                <a:effectLst/>
                <a:latin typeface="微软雅黑" panose="020B0503020204020204" charset="-122"/>
                <a:ea typeface="微软雅黑" panose="020B0503020204020204" charset="-122"/>
                <a:cs typeface="+mn-cs"/>
              </a:rPr>
              <a:t>第二，由于平台是针对全国用户，很多时候，我们买卖物品都需要邮寄，对于东大学生来说，邮寄也是一件比较麻烦的事情。</a:t>
            </a:r>
          </a:p>
          <a:p>
            <a:r>
              <a:rPr lang="zh-CN" altLang="en-US" sz="1600" b="0" i="0" kern="1200" dirty="0">
                <a:solidFill>
                  <a:schemeClr val="tx1"/>
                </a:solidFill>
                <a:effectLst/>
                <a:latin typeface="微软雅黑" panose="020B0503020204020204" charset="-122"/>
                <a:ea typeface="微软雅黑" panose="020B0503020204020204" charset="-122"/>
                <a:cs typeface="+mn-cs"/>
              </a:rPr>
              <a:t>第三，这类平台用户鱼龙混杂，有许多虚假信息、欺诈行为借此附生，我们难以辨别，并且平台也缺乏一定的机制来控制这些交易隐患。</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299670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所以，在问卷最后，我们看到，有</a:t>
            </a:r>
            <a:r>
              <a:rPr lang="en-US" altLang="zh-CN" sz="1600" b="0" i="0" kern="1200" dirty="0">
                <a:solidFill>
                  <a:schemeClr val="tx1"/>
                </a:solidFill>
                <a:effectLst/>
                <a:latin typeface="微软雅黑" panose="020B0503020204020204" charset="-122"/>
                <a:ea typeface="微软雅黑" panose="020B0503020204020204" charset="-122"/>
                <a:cs typeface="+mn-cs"/>
              </a:rPr>
              <a:t>94%</a:t>
            </a:r>
            <a:r>
              <a:rPr lang="zh-CN" altLang="en-US" sz="1600" b="0" i="0" kern="1200" dirty="0">
                <a:solidFill>
                  <a:schemeClr val="tx1"/>
                </a:solidFill>
                <a:effectLst/>
                <a:latin typeface="微软雅黑" panose="020B0503020204020204" charset="-122"/>
                <a:ea typeface="微软雅黑" panose="020B0503020204020204" charset="-122"/>
                <a:cs typeface="+mn-cs"/>
              </a:rPr>
              <a:t>的同学表示，愿意使用面向本校学生的二手物品交易平台。</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724836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经过四天的开发，东大杂货铺 </a:t>
            </a:r>
            <a:r>
              <a:rPr lang="en-US" altLang="zh-CN" sz="1600" b="0" i="0" kern="1200" dirty="0">
                <a:solidFill>
                  <a:schemeClr val="tx1"/>
                </a:solidFill>
                <a:effectLst/>
                <a:latin typeface="微软雅黑" panose="020B0503020204020204" charset="-122"/>
                <a:ea typeface="微软雅黑" panose="020B0503020204020204" charset="-122"/>
                <a:cs typeface="+mn-cs"/>
              </a:rPr>
              <a:t>version 1.0</a:t>
            </a:r>
            <a:r>
              <a:rPr lang="zh-CN" altLang="en-US" sz="1600" b="0" i="0" kern="1200" dirty="0">
                <a:solidFill>
                  <a:schemeClr val="tx1"/>
                </a:solidFill>
                <a:effectLst/>
                <a:latin typeface="微软雅黑" panose="020B0503020204020204" charset="-122"/>
                <a:ea typeface="微软雅黑" panose="020B0503020204020204" charset="-122"/>
                <a:cs typeface="+mn-cs"/>
              </a:rPr>
              <a:t>诞生了。</a:t>
            </a:r>
          </a:p>
          <a:p>
            <a:r>
              <a:rPr lang="zh-CN" altLang="en-US" sz="1600" b="0" i="0" kern="1200" dirty="0">
                <a:solidFill>
                  <a:schemeClr val="tx1"/>
                </a:solidFill>
                <a:effectLst/>
                <a:latin typeface="微软雅黑" panose="020B0503020204020204" charset="-122"/>
                <a:ea typeface="微软雅黑" panose="020B0503020204020204" charset="-122"/>
                <a:cs typeface="+mn-cs"/>
              </a:rPr>
              <a:t>我们的</a:t>
            </a:r>
            <a:r>
              <a:rPr lang="en-US" altLang="zh-CN" sz="1600" b="0" i="0" kern="1200" dirty="0">
                <a:solidFill>
                  <a:schemeClr val="tx1"/>
                </a:solidFill>
                <a:effectLst/>
                <a:latin typeface="微软雅黑" panose="020B0503020204020204" charset="-122"/>
                <a:ea typeface="微软雅黑" panose="020B0503020204020204" charset="-122"/>
                <a:cs typeface="+mn-cs"/>
              </a:rPr>
              <a:t>app</a:t>
            </a:r>
            <a:r>
              <a:rPr lang="zh-CN" altLang="en-US" sz="1600" b="0" i="0" kern="1200" dirty="0">
                <a:solidFill>
                  <a:schemeClr val="tx1"/>
                </a:solidFill>
                <a:effectLst/>
                <a:latin typeface="微软雅黑" panose="020B0503020204020204" charset="-122"/>
                <a:ea typeface="微软雅黑" panose="020B0503020204020204" charset="-122"/>
                <a:cs typeface="+mn-cs"/>
              </a:rPr>
              <a:t>有以下几点特色，解决了东大学生交易闲置物品不方便的痛点，为东大学生构建更好的生活物品交易环境：</a:t>
            </a:r>
          </a:p>
          <a:p>
            <a:r>
              <a:rPr lang="zh-CN" altLang="en-US" sz="1600" b="0" i="0" kern="1200" dirty="0">
                <a:solidFill>
                  <a:schemeClr val="tx1"/>
                </a:solidFill>
                <a:effectLst/>
                <a:latin typeface="微软雅黑" panose="020B0503020204020204" charset="-122"/>
                <a:ea typeface="微软雅黑" panose="020B0503020204020204" charset="-122"/>
                <a:cs typeface="+mn-cs"/>
              </a:rPr>
              <a:t>一、学生需要进行一卡通个人认证才能发布商品、交易等操作，这提供了干净的交易环境。</a:t>
            </a:r>
          </a:p>
          <a:p>
            <a:r>
              <a:rPr lang="zh-CN" altLang="en-US" sz="1600" b="0" i="0" kern="1200" dirty="0">
                <a:solidFill>
                  <a:schemeClr val="tx1"/>
                </a:solidFill>
                <a:effectLst/>
                <a:latin typeface="微软雅黑" panose="020B0503020204020204" charset="-122"/>
                <a:ea typeface="微软雅黑" panose="020B0503020204020204" charset="-122"/>
                <a:cs typeface="+mn-cs"/>
              </a:rPr>
              <a:t>二、用户既可以发布想卖出的商品，也可以发布想要购买的商品。</a:t>
            </a:r>
          </a:p>
          <a:p>
            <a:r>
              <a:rPr lang="zh-CN" altLang="en-US" sz="1600" b="0" i="0" kern="1200" dirty="0">
                <a:solidFill>
                  <a:schemeClr val="tx1"/>
                </a:solidFill>
                <a:effectLst/>
                <a:latin typeface="微软雅黑" panose="020B0503020204020204" charset="-122"/>
                <a:ea typeface="微软雅黑" panose="020B0503020204020204" charset="-122"/>
                <a:cs typeface="+mn-cs"/>
              </a:rPr>
              <a:t>三、买卖双方通过平台达成交易约定，交易约定公开透明。</a:t>
            </a:r>
          </a:p>
          <a:p>
            <a:r>
              <a:rPr lang="zh-CN" altLang="en-US" sz="1600" b="0" i="0" kern="1200" dirty="0">
                <a:solidFill>
                  <a:schemeClr val="tx1"/>
                </a:solidFill>
                <a:effectLst/>
                <a:latin typeface="微软雅黑" panose="020B0503020204020204" charset="-122"/>
                <a:ea typeface="微软雅黑" panose="020B0503020204020204" charset="-122"/>
                <a:cs typeface="+mn-cs"/>
              </a:rPr>
              <a:t>四、提供搜索功能，并且既可以搜商品，也可以搜用户</a:t>
            </a:r>
          </a:p>
          <a:p>
            <a:r>
              <a:rPr lang="zh-CN" altLang="en-US" sz="1600" b="0" i="0" kern="1200" dirty="0">
                <a:solidFill>
                  <a:schemeClr val="tx1"/>
                </a:solidFill>
                <a:effectLst/>
                <a:latin typeface="微软雅黑" panose="020B0503020204020204" charset="-122"/>
                <a:ea typeface="微软雅黑" panose="020B0503020204020204" charset="-122"/>
                <a:cs typeface="+mn-cs"/>
              </a:rPr>
              <a:t>五、提供推荐功能，根据用户数据特征，由推荐算法个性化推荐商品和求购信息。</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375617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除了我们学生个人身份认证、发布我想买和我想卖商品、搜索商品、交易和商品个性化推荐这几个核心功能，我们</a:t>
            </a:r>
          </a:p>
          <a:p>
            <a:r>
              <a:rPr lang="zh-CN" altLang="en-US" sz="1600" b="0" i="0" kern="1200" dirty="0">
                <a:solidFill>
                  <a:schemeClr val="tx1"/>
                </a:solidFill>
                <a:effectLst/>
                <a:latin typeface="微软雅黑" panose="020B0503020204020204" charset="-122"/>
                <a:ea typeface="微软雅黑" panose="020B0503020204020204" charset="-122"/>
                <a:cs typeface="+mn-cs"/>
              </a:rPr>
              <a:t>也有注册登陆、个人信息修改、收藏商品、用户聊天等基本功能，请看下面产品使用的演示视频。</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1244745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微软雅黑" panose="020B0503020204020204" charset="-122"/>
                <a:ea typeface="微软雅黑" panose="020B0503020204020204" charset="-122"/>
                <a:cs typeface="+mn-cs"/>
              </a:rPr>
              <a:t>除了我们学生个人身份认证、发布我想买和我想卖商品、搜索商品、交易和商品个性化推荐这几个核心功能，我们</a:t>
            </a:r>
          </a:p>
          <a:p>
            <a:r>
              <a:rPr lang="zh-CN" altLang="en-US" sz="1600" b="0" i="0" kern="1200" dirty="0">
                <a:solidFill>
                  <a:schemeClr val="tx1"/>
                </a:solidFill>
                <a:effectLst/>
                <a:latin typeface="微软雅黑" panose="020B0503020204020204" charset="-122"/>
                <a:ea typeface="微软雅黑" panose="020B0503020204020204" charset="-122"/>
                <a:cs typeface="+mn-cs"/>
              </a:rPr>
              <a:t>也有注册登陆、个人信息修改、收藏商品、用户聊天等基本功能，请看下面产品使用的演示视频。</a:t>
            </a:r>
          </a:p>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3589774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1.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502412" y="2588281"/>
            <a:ext cx="8139178"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502412" y="3566160"/>
            <a:ext cx="8139178"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2019-11-24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2019-11-24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952508"/>
            <a:ext cx="8139178"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2019-11-24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502412" y="2588281"/>
            <a:ext cx="8139178"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2" y="1296000"/>
            <a:ext cx="8139178"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2019-11-24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3808730"/>
            <a:ext cx="8139178"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502444" y="4511675"/>
            <a:ext cx="8139178"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2019-11-24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502448" y="1296000"/>
            <a:ext cx="396243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679158" y="1296000"/>
            <a:ext cx="396243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2019-11-24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8" y="1296000"/>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789043"/>
            <a:ext cx="39624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1296000"/>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789043"/>
            <a:ext cx="396243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2019-11-24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2019-11-24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2019-11-24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502448" y="1296000"/>
            <a:ext cx="396243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679194" y="1296000"/>
            <a:ext cx="396243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2019-11-24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952500"/>
            <a:ext cx="7371076"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2019-11-24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32000"/>
            <a:ext cx="8139178" cy="648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502412" y="1296000"/>
            <a:ext cx="8139178" cy="504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2019-11-24</a:t>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62.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75.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76.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6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70.xml"/><Relationship Id="rId6" Type="http://schemas.openxmlformats.org/officeDocument/2006/relationships/image" Target="../media/image16.png"/><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descr="logo(加下方文字版)"/>
          <p:cNvPicPr>
            <a:picLocks noChangeAspect="1"/>
          </p:cNvPicPr>
          <p:nvPr/>
        </p:nvPicPr>
        <p:blipFill>
          <a:blip r:embed="rId6"/>
          <a:stretch>
            <a:fillRect/>
          </a:stretch>
        </p:blipFill>
        <p:spPr>
          <a:xfrm>
            <a:off x="1956435" y="331470"/>
            <a:ext cx="5231130" cy="5231130"/>
          </a:xfrm>
          <a:prstGeom prst="rect">
            <a:avLst/>
          </a:prstGeom>
        </p:spPr>
      </p:pic>
      <p:grpSp>
        <p:nvGrpSpPr>
          <p:cNvPr id="9" name="组合 8"/>
          <p:cNvGrpSpPr/>
          <p:nvPr/>
        </p:nvGrpSpPr>
        <p:grpSpPr>
          <a:xfrm>
            <a:off x="-159385" y="5846445"/>
            <a:ext cx="9387205" cy="519430"/>
            <a:chOff x="-251" y="9207"/>
            <a:chExt cx="14783" cy="818"/>
          </a:xfrm>
        </p:grpSpPr>
        <p:sp>
          <p:nvSpPr>
            <p:cNvPr id="7" name="文本框 6"/>
            <p:cNvSpPr txBox="1"/>
            <p:nvPr/>
          </p:nvSpPr>
          <p:spPr>
            <a:xfrm>
              <a:off x="8746" y="9326"/>
              <a:ext cx="5251" cy="580"/>
            </a:xfrm>
            <a:prstGeom prst="rect">
              <a:avLst/>
            </a:prstGeom>
            <a:noFill/>
          </p:spPr>
          <p:txBody>
            <a:bodyPr wrap="square" rtlCol="0">
              <a:spAutoFit/>
            </a:bodyPr>
            <a:lstStyle/>
            <a:p>
              <a:r>
                <a:rPr lang="en-US" altLang="zh-CN" dirty="0">
                  <a:solidFill>
                    <a:srgbClr val="1A2B5F"/>
                  </a:solidFill>
                  <a:latin typeface="华文中宋" panose="02010600040101010101" charset="-122"/>
                  <a:ea typeface="华文中宋" panose="02010600040101010101" charset="-122"/>
                </a:rPr>
                <a:t>By: </a:t>
              </a:r>
              <a:r>
                <a:rPr lang="zh-CN" altLang="en-US" dirty="0">
                  <a:solidFill>
                    <a:srgbClr val="1A2B5F"/>
                  </a:solidFill>
                  <a:latin typeface="华文中宋" panose="02010600040101010101" charset="-122"/>
                  <a:ea typeface="华文中宋" panose="02010600040101010101" charset="-122"/>
                </a:rPr>
                <a:t>三个三本</a:t>
              </a:r>
            </a:p>
          </p:txBody>
        </p:sp>
        <p:sp>
          <p:nvSpPr>
            <p:cNvPr id="8" name="矩形 7"/>
            <p:cNvSpPr/>
            <p:nvPr/>
          </p:nvSpPr>
          <p:spPr>
            <a:xfrm>
              <a:off x="-251" y="9207"/>
              <a:ext cx="14783" cy="818"/>
            </a:xfrm>
            <a:prstGeom prst="rect">
              <a:avLst/>
            </a:prstGeom>
            <a:noFill/>
            <a:ln w="28575" cmpd="sng">
              <a:solidFill>
                <a:srgbClr val="1A2B5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media1">
            <a:hlinkClick r:id="" action="ppaction://media"/>
            <a:extLst>
              <a:ext uri="{FF2B5EF4-FFF2-40B4-BE49-F238E27FC236}">
                <a16:creationId xmlns:a16="http://schemas.microsoft.com/office/drawing/2014/main" id="{0867AD72-F810-4578-AF53-55824B92C89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flipH="1">
            <a:off x="13835190" y="2463736"/>
            <a:ext cx="1294448" cy="1294448"/>
          </a:xfrm>
          <a:prstGeom prst="rect">
            <a:avLst/>
          </a:prstGeom>
        </p:spPr>
      </p:pic>
    </p:spTree>
    <p:custDataLst>
      <p:tags r:id="rId1"/>
    </p:custDataLst>
    <p:extLst>
      <p:ext uri="{BB962C8B-B14F-4D97-AF65-F5344CB8AC3E}">
        <p14:creationId xmlns:p14="http://schemas.microsoft.com/office/powerpoint/2010/main" val="3997593013"/>
      </p:ext>
    </p:extLst>
  </p:cSld>
  <p:clrMapOvr>
    <a:masterClrMapping/>
  </p:clrMapOvr>
  <mc:AlternateContent xmlns:mc="http://schemas.openxmlformats.org/markup-compatibility/2006" xmlns:p14="http://schemas.microsoft.com/office/powerpoint/2010/main">
    <mc:Choice Requires="p14">
      <p:transition spd="slow" p14:dur="2000" advTm="1377"/>
    </mc:Choice>
    <mc:Fallback xmlns="">
      <p:transition spd="slow" advTm="13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1" repeatCount="indefinite"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2B5F"/>
        </a:solidFill>
        <a:effectLst/>
      </p:bgPr>
    </p:bg>
    <p:spTree>
      <p:nvGrpSpPr>
        <p:cNvPr id="1" name=""/>
        <p:cNvGrpSpPr/>
        <p:nvPr/>
      </p:nvGrpSpPr>
      <p:grpSpPr>
        <a:xfrm>
          <a:off x="0" y="0"/>
          <a:ext cx="0" cy="0"/>
          <a:chOff x="0" y="0"/>
          <a:chExt cx="0" cy="0"/>
        </a:xfrm>
      </p:grpSpPr>
      <p:grpSp>
        <p:nvGrpSpPr>
          <p:cNvPr id="8" name="组合 7"/>
          <p:cNvGrpSpPr/>
          <p:nvPr/>
        </p:nvGrpSpPr>
        <p:grpSpPr>
          <a:xfrm>
            <a:off x="989965" y="2672080"/>
            <a:ext cx="2219960" cy="1738630"/>
            <a:chOff x="1010" y="1322"/>
            <a:chExt cx="3496" cy="2738"/>
          </a:xfrm>
        </p:grpSpPr>
        <p:sp>
          <p:nvSpPr>
            <p:cNvPr id="6" name="椭圆 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10" y="2135"/>
              <a:ext cx="3496" cy="1113"/>
            </a:xfrm>
            <a:prstGeom prst="rect">
              <a:avLst/>
            </a:prstGeom>
            <a:noFill/>
          </p:spPr>
          <p:txBody>
            <a:bodyPr wrap="square" rtlCol="0">
              <a:spAutoFit/>
            </a:bodyPr>
            <a:lstStyle/>
            <a:p>
              <a:pPr algn="ctr"/>
              <a:r>
                <a:rPr lang="zh-CN" altLang="en-US" sz="4000" dirty="0">
                  <a:solidFill>
                    <a:srgbClr val="1A2B5F"/>
                  </a:solidFill>
                  <a:latin typeface="李旭科书法" panose="02000603000000000000" charset="-122"/>
                  <a:ea typeface="李旭科书法" panose="02000603000000000000" charset="-122"/>
                </a:rPr>
                <a:t>安全性</a:t>
              </a:r>
            </a:p>
          </p:txBody>
        </p:sp>
      </p:grpSp>
      <p:grpSp>
        <p:nvGrpSpPr>
          <p:cNvPr id="3" name="组合 2"/>
          <p:cNvGrpSpPr/>
          <p:nvPr/>
        </p:nvGrpSpPr>
        <p:grpSpPr>
          <a:xfrm>
            <a:off x="1891030" y="766445"/>
            <a:ext cx="2219960" cy="1738630"/>
            <a:chOff x="5035" y="1521"/>
            <a:chExt cx="3496" cy="2738"/>
          </a:xfrm>
        </p:grpSpPr>
        <p:sp>
          <p:nvSpPr>
            <p:cNvPr id="10" name="椭圆 9"/>
            <p:cNvSpPr/>
            <p:nvPr/>
          </p:nvSpPr>
          <p:spPr>
            <a:xfrm>
              <a:off x="5362" y="1521"/>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035" y="2334"/>
              <a:ext cx="3496" cy="1113"/>
            </a:xfrm>
            <a:prstGeom prst="rect">
              <a:avLst/>
            </a:prstGeom>
            <a:noFill/>
          </p:spPr>
          <p:txBody>
            <a:bodyPr wrap="square" rtlCol="0">
              <a:spAutoFit/>
            </a:bodyPr>
            <a:lstStyle/>
            <a:p>
              <a:pPr algn="ctr"/>
              <a:r>
                <a:rPr lang="zh-CN" altLang="en-US" sz="4000" dirty="0">
                  <a:solidFill>
                    <a:srgbClr val="1A2B5F"/>
                  </a:solidFill>
                  <a:latin typeface="李旭科书法" panose="02000603000000000000" charset="-122"/>
                  <a:ea typeface="李旭科书法" panose="02000603000000000000" charset="-122"/>
                </a:rPr>
                <a:t>性能</a:t>
              </a:r>
            </a:p>
          </p:txBody>
        </p:sp>
      </p:grpSp>
      <p:grpSp>
        <p:nvGrpSpPr>
          <p:cNvPr id="2" name="组合 1"/>
          <p:cNvGrpSpPr/>
          <p:nvPr/>
        </p:nvGrpSpPr>
        <p:grpSpPr>
          <a:xfrm>
            <a:off x="4946015" y="610870"/>
            <a:ext cx="2219960" cy="1738630"/>
            <a:chOff x="8407" y="4503"/>
            <a:chExt cx="3496" cy="2738"/>
          </a:xfrm>
        </p:grpSpPr>
        <p:sp>
          <p:nvSpPr>
            <p:cNvPr id="13" name="椭圆 12"/>
            <p:cNvSpPr/>
            <p:nvPr/>
          </p:nvSpPr>
          <p:spPr>
            <a:xfrm>
              <a:off x="8735" y="4503"/>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407" y="5315"/>
              <a:ext cx="3496" cy="1113"/>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可靠性</a:t>
              </a:r>
            </a:p>
          </p:txBody>
        </p:sp>
      </p:grpSp>
      <p:grpSp>
        <p:nvGrpSpPr>
          <p:cNvPr id="20" name="组合 19"/>
          <p:cNvGrpSpPr/>
          <p:nvPr/>
        </p:nvGrpSpPr>
        <p:grpSpPr>
          <a:xfrm>
            <a:off x="4277360" y="5089525"/>
            <a:ext cx="1737995" cy="1391602"/>
            <a:chOff x="1011" y="1322"/>
            <a:chExt cx="3496" cy="2882"/>
          </a:xfrm>
        </p:grpSpPr>
        <p:sp>
          <p:nvSpPr>
            <p:cNvPr id="21" name="椭圆 20"/>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011" y="1466"/>
              <a:ext cx="3496" cy="2738"/>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内容</a:t>
              </a:r>
            </a:p>
            <a:p>
              <a:pPr algn="ctr"/>
              <a:r>
                <a:rPr lang="zh-CN" altLang="en-US" sz="4000">
                  <a:solidFill>
                    <a:srgbClr val="1A2B5F"/>
                  </a:solidFill>
                  <a:latin typeface="李旭科书法" panose="02000603000000000000" charset="-122"/>
                  <a:ea typeface="李旭科书法" panose="02000603000000000000" charset="-122"/>
                </a:rPr>
                <a:t>展示</a:t>
              </a:r>
            </a:p>
          </p:txBody>
        </p:sp>
      </p:grpSp>
      <p:grpSp>
        <p:nvGrpSpPr>
          <p:cNvPr id="23" name="组合 22"/>
          <p:cNvGrpSpPr/>
          <p:nvPr/>
        </p:nvGrpSpPr>
        <p:grpSpPr>
          <a:xfrm>
            <a:off x="2741108" y="3716655"/>
            <a:ext cx="1616075" cy="1377902"/>
            <a:chOff x="1010" y="1322"/>
            <a:chExt cx="3496" cy="3022"/>
          </a:xfrm>
        </p:grpSpPr>
        <p:sp>
          <p:nvSpPr>
            <p:cNvPr id="24" name="椭圆 23"/>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010" y="1444"/>
              <a:ext cx="3496" cy="2900"/>
            </a:xfrm>
            <a:prstGeom prst="rect">
              <a:avLst/>
            </a:prstGeom>
            <a:noFill/>
          </p:spPr>
          <p:txBody>
            <a:bodyPr wrap="square" rtlCol="0">
              <a:spAutoFit/>
            </a:bodyPr>
            <a:lstStyle/>
            <a:p>
              <a:pPr algn="ctr"/>
              <a:r>
                <a:rPr lang="zh-CN" altLang="en-US" sz="4000" dirty="0">
                  <a:solidFill>
                    <a:srgbClr val="1A2B5F"/>
                  </a:solidFill>
                  <a:latin typeface="李旭科书法" panose="02000603000000000000" charset="-122"/>
                  <a:ea typeface="李旭科书法" panose="02000603000000000000" charset="-122"/>
                </a:rPr>
                <a:t>设计风格</a:t>
              </a:r>
            </a:p>
          </p:txBody>
        </p:sp>
      </p:grpSp>
      <p:grpSp>
        <p:nvGrpSpPr>
          <p:cNvPr id="26" name="组合 25"/>
          <p:cNvGrpSpPr/>
          <p:nvPr/>
        </p:nvGrpSpPr>
        <p:grpSpPr>
          <a:xfrm>
            <a:off x="6489065" y="4930775"/>
            <a:ext cx="1653540" cy="1391074"/>
            <a:chOff x="1011" y="1322"/>
            <a:chExt cx="3496" cy="2962"/>
          </a:xfrm>
        </p:grpSpPr>
        <p:sp>
          <p:nvSpPr>
            <p:cNvPr id="27" name="椭圆 26"/>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11" y="1469"/>
              <a:ext cx="3496" cy="2815"/>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交互</a:t>
              </a:r>
            </a:p>
            <a:p>
              <a:pPr algn="ctr"/>
              <a:r>
                <a:rPr lang="zh-CN" altLang="en-US" sz="4000">
                  <a:solidFill>
                    <a:srgbClr val="1A2B5F"/>
                  </a:solidFill>
                  <a:latin typeface="李旭科书法" panose="02000603000000000000" charset="-122"/>
                  <a:ea typeface="李旭科书法" panose="02000603000000000000" charset="-122"/>
                </a:rPr>
                <a:t>效果</a:t>
              </a:r>
            </a:p>
          </p:txBody>
        </p:sp>
      </p:grpSp>
      <p:grpSp>
        <p:nvGrpSpPr>
          <p:cNvPr id="15" name="组合 14"/>
          <p:cNvGrpSpPr/>
          <p:nvPr/>
        </p:nvGrpSpPr>
        <p:grpSpPr>
          <a:xfrm>
            <a:off x="4843780" y="2880360"/>
            <a:ext cx="2114550" cy="1738630"/>
            <a:chOff x="1093" y="1322"/>
            <a:chExt cx="3330" cy="2738"/>
          </a:xfrm>
        </p:grpSpPr>
        <p:sp>
          <p:nvSpPr>
            <p:cNvPr id="16" name="椭圆 1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93" y="1650"/>
              <a:ext cx="3330" cy="2082"/>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用户</a:t>
              </a:r>
            </a:p>
            <a:p>
              <a:pPr algn="ctr"/>
              <a:r>
                <a:rPr lang="zh-CN" altLang="en-US" sz="4000">
                  <a:solidFill>
                    <a:srgbClr val="1A2B5F"/>
                  </a:solidFill>
                  <a:latin typeface="李旭科书法" panose="02000603000000000000" charset="-122"/>
                  <a:ea typeface="李旭科书法" panose="02000603000000000000" charset="-122"/>
                </a:rPr>
                <a:t>体验</a:t>
              </a:r>
            </a:p>
          </p:txBody>
        </p:sp>
      </p:grpSp>
      <p:pic>
        <p:nvPicPr>
          <p:cNvPr id="11" name="图片 10" descr="logo"/>
          <p:cNvPicPr>
            <a:picLocks noChangeAspect="1"/>
          </p:cNvPicPr>
          <p:nvPr/>
        </p:nvPicPr>
        <p:blipFill>
          <a:blip r:embed="rId4"/>
          <a:stretch>
            <a:fillRect/>
          </a:stretch>
        </p:blipFill>
        <p:spPr>
          <a:xfrm>
            <a:off x="1350962" y="208280"/>
            <a:ext cx="6442075" cy="6442075"/>
          </a:xfrm>
          <a:prstGeom prst="rect">
            <a:avLst/>
          </a:prstGeom>
        </p:spPr>
      </p:pic>
      <p:sp>
        <p:nvSpPr>
          <p:cNvPr id="29" name="矩形 28"/>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0.234514 -0.111574 L 0.000000 0.000000 " pathEditMode="relative" ptsTypes="">
                                      <p:cBhvr>
                                        <p:cTn id="22" dur="1000" fill="hold"/>
                                        <p:tgtEl>
                                          <p:spTgt spid="23"/>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073333 -0.303056 L 0.000000 0.000000 " pathEditMode="relative" ptsTypes="">
                                      <p:cBhvr>
                                        <p:cTn id="24" dur="1000" fill="hold"/>
                                        <p:tgtEl>
                                          <p:spTgt spid="20"/>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149792 -0.254815 L 0.000000 0.000000 " pathEditMode="relative" ptsTypes="">
                                      <p:cBhvr>
                                        <p:cTn id="26" dur="2000" fill="hold"/>
                                        <p:tgtEl>
                                          <p:spTgt spid="26"/>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11"/>
                                        </p:tgtEl>
                                        <p:attrNameLst>
                                          <p:attrName>ppt_x</p:attrName>
                                        </p:attrNameLst>
                                      </p:cBhvr>
                                      <p:tavLst>
                                        <p:tav tm="0">
                                          <p:val>
                                            <p:strVal val="ppt_x"/>
                                          </p:val>
                                        </p:tav>
                                        <p:tav tm="100000">
                                          <p:val>
                                            <p:strVal val="ppt_x"/>
                                          </p:val>
                                        </p:tav>
                                      </p:tavLst>
                                    </p:anim>
                                    <p:anim calcmode="lin" valueType="num">
                                      <p:cBhvr additive="base">
                                        <p:cTn id="35" dur="500"/>
                                        <p:tgtEl>
                                          <p:spTgt spid="11"/>
                                        </p:tgtEl>
                                        <p:attrNameLst>
                                          <p:attrName>ppt_y</p:attrName>
                                        </p:attrNameLst>
                                      </p:cBhvr>
                                      <p:tavLst>
                                        <p:tav tm="0">
                                          <p:val>
                                            <p:strVal val="ppt_y"/>
                                          </p:val>
                                        </p:tav>
                                        <p:tav tm="100000">
                                          <p:val>
                                            <p:strVal val="1+ppt_h/2"/>
                                          </p:val>
                                        </p:tav>
                                      </p:tavLst>
                                    </p:anim>
                                    <p:set>
                                      <p:cBhvr>
                                        <p:cTn id="3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AF41C7E7-4B80-41B0-AE40-357E83564ABA}"/>
              </a:ext>
            </a:extLst>
          </p:cNvPr>
          <p:cNvSpPr txBox="1"/>
          <p:nvPr/>
        </p:nvSpPr>
        <p:spPr>
          <a:xfrm>
            <a:off x="3560863" y="2340533"/>
            <a:ext cx="1622529" cy="1628384"/>
          </a:xfrm>
          <a:prstGeom prst="rect">
            <a:avLst/>
          </a:prstGeom>
          <a:noFill/>
        </p:spPr>
        <p:txBody>
          <a:bodyPr wrap="square" rtlCol="0">
            <a:prstTxWarp prst="textCircle">
              <a:avLst>
                <a:gd name="adj" fmla="val 11020783"/>
              </a:avLst>
            </a:prstTxWarp>
            <a:spAutoFit/>
          </a:bodyPr>
          <a:lstStyle/>
          <a:p>
            <a:r>
              <a:rPr lang="en-US" altLang="zh-CN" sz="8000" dirty="0">
                <a:solidFill>
                  <a:schemeClr val="bg1"/>
                </a:solidFill>
                <a:ea typeface="汉仪锐智W" panose="00020600040101010101"/>
              </a:rPr>
              <a:t>||||||||||||||||||||||||||||||||||||||||||||||||||||||||||||||||||||||||||||||||</a:t>
            </a:r>
            <a:endParaRPr lang="zh-CN" altLang="en-US" sz="8000" dirty="0">
              <a:solidFill>
                <a:schemeClr val="bg1"/>
              </a:solidFill>
              <a:ea typeface="汉仪锐智W" panose="00020600040101010101"/>
            </a:endParaRPr>
          </a:p>
        </p:txBody>
      </p:sp>
      <p:sp>
        <p:nvSpPr>
          <p:cNvPr id="26" name="文本框 25">
            <a:extLst>
              <a:ext uri="{FF2B5EF4-FFF2-40B4-BE49-F238E27FC236}">
                <a16:creationId xmlns:a16="http://schemas.microsoft.com/office/drawing/2014/main" id="{15DA9FA7-9E7E-4F5E-B507-80E6D1F4B7B7}"/>
              </a:ext>
            </a:extLst>
          </p:cNvPr>
          <p:cNvSpPr txBox="1"/>
          <p:nvPr/>
        </p:nvSpPr>
        <p:spPr>
          <a:xfrm rot="10625894">
            <a:off x="3402641" y="2185239"/>
            <a:ext cx="1938974" cy="1938974"/>
          </a:xfrm>
          <a:prstGeom prst="rect">
            <a:avLst/>
          </a:prstGeom>
          <a:noFill/>
        </p:spPr>
        <p:txBody>
          <a:bodyPr spcFirstLastPara="1" wrap="square" numCol="1" rtlCol="0">
            <a:prstTxWarp prst="textCircle">
              <a:avLst>
                <a:gd name="adj" fmla="val 6984"/>
              </a:avLst>
            </a:prstTxWarp>
            <a:spAutoFit/>
          </a:bodyPr>
          <a:lstStyle>
            <a:defPPr>
              <a:defRPr lang="en-US"/>
            </a:defPPr>
            <a:lvl1pPr>
              <a:defRPr>
                <a:solidFill>
                  <a:schemeClr val="bg1"/>
                </a:solidFill>
              </a:defRPr>
            </a:lvl1pPr>
          </a:lstStyle>
          <a:p>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 ____________________________</a:t>
            </a:r>
            <a:r>
              <a:rPr lang="zh-CN" altLang="en-US" dirty="0">
                <a:ea typeface="汉仪锐智W" panose="00020600040101010101"/>
              </a:rPr>
              <a:t> ▼</a:t>
            </a:r>
            <a:r>
              <a:rPr lang="en-US" altLang="zh-CN" dirty="0">
                <a:ea typeface="汉仪锐智W" panose="00020600040101010101"/>
              </a:rPr>
              <a:t>____________________________</a:t>
            </a:r>
            <a:r>
              <a:rPr lang="zh-CN" altLang="en-US" dirty="0">
                <a:ea typeface="汉仪锐智W" panose="00020600040101010101"/>
              </a:rPr>
              <a:t> ▼ </a:t>
            </a:r>
          </a:p>
        </p:txBody>
      </p:sp>
      <p:sp>
        <p:nvSpPr>
          <p:cNvPr id="33" name="文本框 32">
            <a:extLst>
              <a:ext uri="{FF2B5EF4-FFF2-40B4-BE49-F238E27FC236}">
                <a16:creationId xmlns:a16="http://schemas.microsoft.com/office/drawing/2014/main" id="{32D43682-48D7-4EB5-A2C2-BDF73951A396}"/>
              </a:ext>
            </a:extLst>
          </p:cNvPr>
          <p:cNvSpPr txBox="1"/>
          <p:nvPr/>
        </p:nvSpPr>
        <p:spPr>
          <a:xfrm>
            <a:off x="6375301" y="4231523"/>
            <a:ext cx="1953177" cy="1960226"/>
          </a:xfrm>
          <a:prstGeom prst="rect">
            <a:avLst/>
          </a:prstGeom>
          <a:noFill/>
        </p:spPr>
        <p:txBody>
          <a:bodyPr wrap="square" rtlCol="0">
            <a:prstTxWarp prst="textCircle">
              <a:avLst>
                <a:gd name="adj" fmla="val 11020783"/>
              </a:avLst>
            </a:prstTxWarp>
            <a:spAutoFit/>
          </a:bodyPr>
          <a:lstStyle/>
          <a:p>
            <a:r>
              <a:rPr lang="en-US" altLang="zh-CN" sz="8000" dirty="0">
                <a:solidFill>
                  <a:schemeClr val="bg1"/>
                </a:solidFill>
                <a:ea typeface="汉仪锐智W" panose="00020600040101010101"/>
              </a:rPr>
              <a:t>||||||||||||||||||||||||||||||||||||||||||||||||||||||||||||||||||||||||||||||||</a:t>
            </a:r>
            <a:endParaRPr lang="zh-CN" altLang="en-US" sz="8000" dirty="0">
              <a:solidFill>
                <a:schemeClr val="bg1"/>
              </a:solidFill>
              <a:ea typeface="汉仪锐智W" panose="00020600040101010101"/>
            </a:endParaRPr>
          </a:p>
        </p:txBody>
      </p:sp>
      <p:sp>
        <p:nvSpPr>
          <p:cNvPr id="34" name="文本框 33">
            <a:extLst>
              <a:ext uri="{FF2B5EF4-FFF2-40B4-BE49-F238E27FC236}">
                <a16:creationId xmlns:a16="http://schemas.microsoft.com/office/drawing/2014/main" id="{621816C5-215F-4489-9B78-83AD4975925D}"/>
              </a:ext>
            </a:extLst>
          </p:cNvPr>
          <p:cNvSpPr txBox="1"/>
          <p:nvPr/>
        </p:nvSpPr>
        <p:spPr>
          <a:xfrm rot="10625894">
            <a:off x="6184835" y="4044582"/>
            <a:ext cx="2334109" cy="2334109"/>
          </a:xfrm>
          <a:prstGeom prst="rect">
            <a:avLst/>
          </a:prstGeom>
          <a:noFill/>
        </p:spPr>
        <p:txBody>
          <a:bodyPr spcFirstLastPara="1" wrap="square" numCol="1" rtlCol="0">
            <a:prstTxWarp prst="textCircle">
              <a:avLst>
                <a:gd name="adj" fmla="val 6984"/>
              </a:avLst>
            </a:prstTxWarp>
            <a:spAutoFit/>
          </a:bodyPr>
          <a:lstStyle>
            <a:defPPr>
              <a:defRPr lang="en-US"/>
            </a:defPPr>
            <a:lvl1pPr>
              <a:defRPr>
                <a:solidFill>
                  <a:schemeClr val="bg1"/>
                </a:solidFill>
              </a:defRPr>
            </a:lvl1pPr>
          </a:lstStyle>
          <a:p>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 ____________________________</a:t>
            </a:r>
            <a:r>
              <a:rPr lang="zh-CN" altLang="en-US" dirty="0">
                <a:ea typeface="汉仪锐智W" panose="00020600040101010101"/>
              </a:rPr>
              <a:t> ▼</a:t>
            </a:r>
            <a:r>
              <a:rPr lang="en-US" altLang="zh-CN" dirty="0">
                <a:ea typeface="汉仪锐智W" panose="00020600040101010101"/>
              </a:rPr>
              <a:t>____________________________</a:t>
            </a:r>
            <a:r>
              <a:rPr lang="zh-CN" altLang="en-US" dirty="0">
                <a:ea typeface="汉仪锐智W" panose="00020600040101010101"/>
              </a:rPr>
              <a:t> ▼</a:t>
            </a:r>
          </a:p>
        </p:txBody>
      </p:sp>
      <p:sp>
        <p:nvSpPr>
          <p:cNvPr id="20" name="文本框 19">
            <a:extLst>
              <a:ext uri="{FF2B5EF4-FFF2-40B4-BE49-F238E27FC236}">
                <a16:creationId xmlns:a16="http://schemas.microsoft.com/office/drawing/2014/main" id="{35F83E74-0D04-491C-8EDC-CBB43F7DA764}"/>
              </a:ext>
            </a:extLst>
          </p:cNvPr>
          <p:cNvSpPr txBox="1"/>
          <p:nvPr/>
        </p:nvSpPr>
        <p:spPr>
          <a:xfrm>
            <a:off x="3101500" y="4605024"/>
            <a:ext cx="2079927" cy="2087434"/>
          </a:xfrm>
          <a:prstGeom prst="rect">
            <a:avLst/>
          </a:prstGeom>
          <a:noFill/>
        </p:spPr>
        <p:txBody>
          <a:bodyPr wrap="square" rtlCol="0">
            <a:prstTxWarp prst="textCircle">
              <a:avLst>
                <a:gd name="adj" fmla="val 11020783"/>
              </a:avLst>
            </a:prstTxWarp>
            <a:spAutoFit/>
          </a:bodyPr>
          <a:lstStyle/>
          <a:p>
            <a:r>
              <a:rPr lang="en-US" altLang="zh-CN" sz="8000" dirty="0">
                <a:solidFill>
                  <a:schemeClr val="bg1"/>
                </a:solidFill>
                <a:ea typeface="汉仪锐智W" panose="00020600040101010101"/>
              </a:rPr>
              <a:t>||||||||||||||||||||||||||||||||||||||||||||||||||||||||||||||||||||||||||||||||</a:t>
            </a:r>
            <a:endParaRPr lang="zh-CN" altLang="en-US" sz="8000" dirty="0">
              <a:solidFill>
                <a:schemeClr val="bg1"/>
              </a:solidFill>
              <a:ea typeface="汉仪锐智W" panose="00020600040101010101"/>
            </a:endParaRPr>
          </a:p>
        </p:txBody>
      </p:sp>
      <p:sp>
        <p:nvSpPr>
          <p:cNvPr id="23" name="文本框 22">
            <a:extLst>
              <a:ext uri="{FF2B5EF4-FFF2-40B4-BE49-F238E27FC236}">
                <a16:creationId xmlns:a16="http://schemas.microsoft.com/office/drawing/2014/main" id="{6C234AED-6B5D-4C12-BED3-EE8EAFE93CA9}"/>
              </a:ext>
            </a:extLst>
          </p:cNvPr>
          <p:cNvSpPr txBox="1"/>
          <p:nvPr/>
        </p:nvSpPr>
        <p:spPr>
          <a:xfrm rot="10625894">
            <a:off x="2898674" y="4405951"/>
            <a:ext cx="2485580" cy="2485580"/>
          </a:xfrm>
          <a:prstGeom prst="rect">
            <a:avLst/>
          </a:prstGeom>
          <a:noFill/>
        </p:spPr>
        <p:txBody>
          <a:bodyPr spcFirstLastPara="1" wrap="square" numCol="1" rtlCol="0">
            <a:prstTxWarp prst="textCircle">
              <a:avLst>
                <a:gd name="adj" fmla="val 6984"/>
              </a:avLst>
            </a:prstTxWarp>
            <a:spAutoFit/>
          </a:bodyPr>
          <a:lstStyle>
            <a:defPPr>
              <a:defRPr lang="en-US"/>
            </a:defPPr>
            <a:lvl1pPr>
              <a:defRPr>
                <a:solidFill>
                  <a:schemeClr val="bg1"/>
                </a:solidFill>
              </a:defRPr>
            </a:lvl1pPr>
          </a:lstStyle>
          <a:p>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 ____________________________</a:t>
            </a:r>
            <a:r>
              <a:rPr lang="zh-CN" altLang="en-US" dirty="0">
                <a:ea typeface="汉仪锐智W" panose="00020600040101010101"/>
              </a:rPr>
              <a:t> ▼</a:t>
            </a:r>
            <a:r>
              <a:rPr lang="en-US" altLang="zh-CN" dirty="0">
                <a:ea typeface="汉仪锐智W" panose="00020600040101010101"/>
              </a:rPr>
              <a:t>____________________________</a:t>
            </a:r>
            <a:r>
              <a:rPr lang="zh-CN" altLang="en-US" dirty="0">
                <a:ea typeface="汉仪锐智W" panose="00020600040101010101"/>
              </a:rPr>
              <a:t> ▼</a:t>
            </a:r>
          </a:p>
        </p:txBody>
      </p:sp>
      <p:sp>
        <p:nvSpPr>
          <p:cNvPr id="29" name="文本框 28">
            <a:extLst>
              <a:ext uri="{FF2B5EF4-FFF2-40B4-BE49-F238E27FC236}">
                <a16:creationId xmlns:a16="http://schemas.microsoft.com/office/drawing/2014/main" id="{06994664-0045-4A91-B98C-A0BCE6AA034F}"/>
              </a:ext>
            </a:extLst>
          </p:cNvPr>
          <p:cNvSpPr txBox="1"/>
          <p:nvPr/>
        </p:nvSpPr>
        <p:spPr>
          <a:xfrm>
            <a:off x="5697862" y="414711"/>
            <a:ext cx="2828557" cy="2838765"/>
          </a:xfrm>
          <a:prstGeom prst="rect">
            <a:avLst/>
          </a:prstGeom>
          <a:noFill/>
        </p:spPr>
        <p:txBody>
          <a:bodyPr wrap="square" rtlCol="0">
            <a:prstTxWarp prst="textCircle">
              <a:avLst>
                <a:gd name="adj" fmla="val 11020783"/>
              </a:avLst>
            </a:prstTxWarp>
            <a:spAutoFit/>
          </a:bodyPr>
          <a:lstStyle/>
          <a:p>
            <a:r>
              <a:rPr lang="en-US" altLang="zh-CN" sz="8000" dirty="0">
                <a:solidFill>
                  <a:schemeClr val="bg1"/>
                </a:solidFill>
                <a:ea typeface="汉仪锐智W" panose="00020600040101010101"/>
              </a:rPr>
              <a:t>||||||||||||||||||||||||||||||||||||||||||||||||||||||||||||||||||||||||||||||||</a:t>
            </a:r>
            <a:endParaRPr lang="zh-CN" altLang="en-US" sz="8000" dirty="0">
              <a:solidFill>
                <a:schemeClr val="bg1"/>
              </a:solidFill>
              <a:ea typeface="汉仪锐智W" panose="00020600040101010101"/>
            </a:endParaRPr>
          </a:p>
        </p:txBody>
      </p:sp>
      <p:sp>
        <p:nvSpPr>
          <p:cNvPr id="30" name="文本框 29">
            <a:extLst>
              <a:ext uri="{FF2B5EF4-FFF2-40B4-BE49-F238E27FC236}">
                <a16:creationId xmlns:a16="http://schemas.microsoft.com/office/drawing/2014/main" id="{13CACA4A-8035-4B3D-B8C0-CC040D4007ED}"/>
              </a:ext>
            </a:extLst>
          </p:cNvPr>
          <p:cNvSpPr txBox="1"/>
          <p:nvPr/>
        </p:nvSpPr>
        <p:spPr>
          <a:xfrm rot="10625894">
            <a:off x="5422033" y="143986"/>
            <a:ext cx="3380217" cy="3380216"/>
          </a:xfrm>
          <a:prstGeom prst="rect">
            <a:avLst/>
          </a:prstGeom>
          <a:noFill/>
        </p:spPr>
        <p:txBody>
          <a:bodyPr spcFirstLastPara="1" wrap="square" numCol="1" rtlCol="0">
            <a:prstTxWarp prst="textCircle">
              <a:avLst>
                <a:gd name="adj" fmla="val 6984"/>
              </a:avLst>
            </a:prstTxWarp>
            <a:spAutoFit/>
          </a:bodyPr>
          <a:lstStyle>
            <a:defPPr>
              <a:defRPr lang="en-US"/>
            </a:defPPr>
            <a:lvl1pPr>
              <a:defRPr>
                <a:solidFill>
                  <a:schemeClr val="bg1"/>
                </a:solidFill>
              </a:defRPr>
            </a:lvl1pPr>
          </a:lstStyle>
          <a:p>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____________________________</a:t>
            </a:r>
            <a:r>
              <a:rPr lang="zh-CN" altLang="en-US" dirty="0">
                <a:ea typeface="汉仪锐智W" panose="00020600040101010101"/>
              </a:rPr>
              <a:t>▼</a:t>
            </a:r>
            <a:r>
              <a:rPr lang="en-US" altLang="zh-CN" dirty="0">
                <a:ea typeface="汉仪锐智W" panose="00020600040101010101"/>
              </a:rPr>
              <a:t> ____________________________</a:t>
            </a:r>
            <a:r>
              <a:rPr lang="zh-CN" altLang="en-US" dirty="0">
                <a:ea typeface="汉仪锐智W" panose="00020600040101010101"/>
              </a:rPr>
              <a:t> ▼</a:t>
            </a:r>
            <a:r>
              <a:rPr lang="en-US" altLang="zh-CN" dirty="0">
                <a:ea typeface="汉仪锐智W" panose="00020600040101010101"/>
              </a:rPr>
              <a:t>____________________________</a:t>
            </a:r>
            <a:r>
              <a:rPr lang="zh-CN" altLang="en-US" dirty="0">
                <a:ea typeface="汉仪锐智W" panose="00020600040101010101"/>
              </a:rPr>
              <a:t> ▼</a:t>
            </a:r>
          </a:p>
        </p:txBody>
      </p:sp>
      <p:sp>
        <p:nvSpPr>
          <p:cNvPr id="18" name="文本框 17">
            <a:extLst>
              <a:ext uri="{FF2B5EF4-FFF2-40B4-BE49-F238E27FC236}">
                <a16:creationId xmlns:a16="http://schemas.microsoft.com/office/drawing/2014/main" id="{A66DA5CD-1B7D-4B81-938A-88D7E0920C48}"/>
              </a:ext>
            </a:extLst>
          </p:cNvPr>
          <p:cNvSpPr txBox="1"/>
          <p:nvPr/>
        </p:nvSpPr>
        <p:spPr>
          <a:xfrm>
            <a:off x="391451" y="2321314"/>
            <a:ext cx="2259365" cy="2267519"/>
          </a:xfrm>
          <a:prstGeom prst="rect">
            <a:avLst/>
          </a:prstGeom>
          <a:noFill/>
        </p:spPr>
        <p:txBody>
          <a:bodyPr wrap="square" rtlCol="0">
            <a:prstTxWarp prst="textCircle">
              <a:avLst>
                <a:gd name="adj" fmla="val 11020783"/>
              </a:avLst>
            </a:prstTxWarp>
            <a:spAutoFit/>
          </a:bodyPr>
          <a:lstStyle/>
          <a:p>
            <a:r>
              <a:rPr lang="en-US" altLang="zh-CN" sz="8000" dirty="0">
                <a:solidFill>
                  <a:schemeClr val="bg1"/>
                </a:solidFill>
                <a:ea typeface="汉仪锐智W" panose="00020600040101010101"/>
              </a:rPr>
              <a:t>||||||||||||||||||||||||||||||||||||||||||||||||||||||||||||||||||||||||||||||||</a:t>
            </a:r>
            <a:endParaRPr lang="zh-CN" altLang="en-US" sz="8000" dirty="0">
              <a:solidFill>
                <a:schemeClr val="bg1"/>
              </a:solidFill>
              <a:ea typeface="汉仪锐智W" panose="00020600040101010101"/>
            </a:endParaRPr>
          </a:p>
        </p:txBody>
      </p:sp>
      <p:sp>
        <p:nvSpPr>
          <p:cNvPr id="16" name="文本框 15">
            <a:extLst>
              <a:ext uri="{FF2B5EF4-FFF2-40B4-BE49-F238E27FC236}">
                <a16:creationId xmlns:a16="http://schemas.microsoft.com/office/drawing/2014/main" id="{C19F2E8D-6E08-445F-9684-D389B0DD7E33}"/>
              </a:ext>
            </a:extLst>
          </p:cNvPr>
          <p:cNvSpPr txBox="1"/>
          <p:nvPr/>
        </p:nvSpPr>
        <p:spPr>
          <a:xfrm rot="10625894">
            <a:off x="171127" y="2105067"/>
            <a:ext cx="2700014" cy="2700014"/>
          </a:xfrm>
          <a:prstGeom prst="rect">
            <a:avLst/>
          </a:prstGeom>
          <a:noFill/>
        </p:spPr>
        <p:txBody>
          <a:bodyPr wrap="square" rtlCol="0">
            <a:prstTxWarp prst="textCircle">
              <a:avLst>
                <a:gd name="adj" fmla="val 6984"/>
              </a:avLst>
            </a:prstTxWarp>
            <a:spAutoFit/>
          </a:bodyPr>
          <a:lstStyle/>
          <a:p>
            <a:r>
              <a:rPr lang="en-US" altLang="zh-CN" dirty="0">
                <a:solidFill>
                  <a:schemeClr val="bg1"/>
                </a:solidFill>
                <a:ea typeface="汉仪锐智W" panose="00020600040101010101"/>
              </a:rPr>
              <a:t>___________________________</a:t>
            </a:r>
            <a:r>
              <a:rPr lang="zh-CN" altLang="en-US" dirty="0">
                <a:solidFill>
                  <a:schemeClr val="bg1"/>
                </a:solidFill>
                <a:ea typeface="汉仪锐智W" panose="00020600040101010101"/>
              </a:rPr>
              <a:t>▼</a:t>
            </a:r>
            <a:r>
              <a:rPr lang="en-US" altLang="zh-CN" dirty="0">
                <a:solidFill>
                  <a:schemeClr val="bg1"/>
                </a:solidFill>
                <a:ea typeface="汉仪锐智W" panose="00020600040101010101"/>
              </a:rPr>
              <a:t>____________________________</a:t>
            </a:r>
            <a:r>
              <a:rPr lang="zh-CN" altLang="en-US" dirty="0">
                <a:solidFill>
                  <a:schemeClr val="bg1"/>
                </a:solidFill>
                <a:ea typeface="汉仪锐智W" panose="00020600040101010101"/>
              </a:rPr>
              <a:t>▼</a:t>
            </a:r>
            <a:r>
              <a:rPr lang="en-US" altLang="zh-CN" dirty="0">
                <a:solidFill>
                  <a:schemeClr val="bg1"/>
                </a:solidFill>
                <a:ea typeface="汉仪锐智W" panose="00020600040101010101"/>
              </a:rPr>
              <a:t>____________________________</a:t>
            </a:r>
            <a:r>
              <a:rPr lang="zh-CN" altLang="en-US" dirty="0">
                <a:solidFill>
                  <a:schemeClr val="bg1"/>
                </a:solidFill>
                <a:ea typeface="汉仪锐智W" panose="00020600040101010101"/>
              </a:rPr>
              <a:t>▼</a:t>
            </a:r>
            <a:r>
              <a:rPr lang="en-US" altLang="zh-CN" dirty="0">
                <a:solidFill>
                  <a:schemeClr val="bg1"/>
                </a:solidFill>
                <a:ea typeface="汉仪锐智W" panose="00020600040101010101"/>
              </a:rPr>
              <a:t>____________________________</a:t>
            </a:r>
            <a:r>
              <a:rPr lang="zh-CN" altLang="en-US" dirty="0">
                <a:solidFill>
                  <a:schemeClr val="bg1"/>
                </a:solidFill>
                <a:ea typeface="汉仪锐智W" panose="00020600040101010101"/>
              </a:rPr>
              <a:t>▼</a:t>
            </a:r>
            <a:r>
              <a:rPr lang="en-US" altLang="zh-CN" dirty="0">
                <a:solidFill>
                  <a:schemeClr val="bg1"/>
                </a:solidFill>
                <a:ea typeface="汉仪锐智W" panose="00020600040101010101"/>
              </a:rPr>
              <a:t> ____________________________</a:t>
            </a:r>
            <a:r>
              <a:rPr lang="zh-CN" altLang="en-US" dirty="0">
                <a:solidFill>
                  <a:schemeClr val="bg1"/>
                </a:solidFill>
                <a:ea typeface="汉仪锐智W" panose="00020600040101010101"/>
              </a:rPr>
              <a:t> ▼</a:t>
            </a:r>
            <a:r>
              <a:rPr lang="en-US" altLang="zh-CN" dirty="0">
                <a:solidFill>
                  <a:schemeClr val="bg1"/>
                </a:solidFill>
                <a:ea typeface="汉仪锐智W" panose="00020600040101010101"/>
              </a:rPr>
              <a:t>____________________________</a:t>
            </a:r>
            <a:r>
              <a:rPr lang="zh-CN" altLang="en-US" dirty="0">
                <a:solidFill>
                  <a:schemeClr val="bg1"/>
                </a:solidFill>
                <a:ea typeface="汉仪锐智W" panose="00020600040101010101"/>
              </a:rPr>
              <a:t> ▼</a:t>
            </a:r>
          </a:p>
        </p:txBody>
      </p:sp>
      <p:sp>
        <p:nvSpPr>
          <p:cNvPr id="13" name="文本框 12">
            <a:extLst>
              <a:ext uri="{FF2B5EF4-FFF2-40B4-BE49-F238E27FC236}">
                <a16:creationId xmlns:a16="http://schemas.microsoft.com/office/drawing/2014/main" id="{8787F152-20D3-4EC8-9492-1276EFA716D4}"/>
              </a:ext>
            </a:extLst>
          </p:cNvPr>
          <p:cNvSpPr txBox="1"/>
          <p:nvPr/>
        </p:nvSpPr>
        <p:spPr>
          <a:xfrm>
            <a:off x="922349" y="2795354"/>
            <a:ext cx="1284107" cy="1323439"/>
          </a:xfrm>
          <a:prstGeom prst="rect">
            <a:avLst/>
          </a:prstGeom>
          <a:noFill/>
        </p:spPr>
        <p:txBody>
          <a:bodyPr wrap="square" rtlCol="0">
            <a:spAutoFit/>
          </a:bodyPr>
          <a:lstStyle/>
          <a:p>
            <a:r>
              <a:rPr lang="zh-CN" altLang="en-US" sz="4000" dirty="0">
                <a:solidFill>
                  <a:schemeClr val="bg1"/>
                </a:solidFill>
                <a:latin typeface="汉仪锐智W" panose="00020600040101010101" pitchFamily="18" charset="-122"/>
                <a:ea typeface="汉仪锐智W" panose="00020600040101010101"/>
              </a:rPr>
              <a:t>万级</a:t>
            </a:r>
            <a:endParaRPr lang="en-US" altLang="zh-CN" sz="4000" dirty="0">
              <a:solidFill>
                <a:schemeClr val="bg1"/>
              </a:solidFill>
              <a:latin typeface="汉仪锐智W" panose="00020600040101010101" pitchFamily="18" charset="-122"/>
              <a:ea typeface="汉仪锐智W" panose="00020600040101010101"/>
            </a:endParaRPr>
          </a:p>
          <a:p>
            <a:r>
              <a:rPr lang="zh-CN" altLang="en-US" sz="4000" dirty="0">
                <a:solidFill>
                  <a:schemeClr val="bg1"/>
                </a:solidFill>
                <a:latin typeface="汉仪锐智W" panose="00020600040101010101" pitchFamily="18" charset="-122"/>
                <a:ea typeface="汉仪锐智W" panose="00020600040101010101"/>
              </a:rPr>
              <a:t>并发 </a:t>
            </a:r>
          </a:p>
        </p:txBody>
      </p:sp>
      <p:sp>
        <p:nvSpPr>
          <p:cNvPr id="19" name="文本框 18">
            <a:extLst>
              <a:ext uri="{FF2B5EF4-FFF2-40B4-BE49-F238E27FC236}">
                <a16:creationId xmlns:a16="http://schemas.microsoft.com/office/drawing/2014/main" id="{1EDE2326-EAED-4881-B58D-33B0E0AC36A7}"/>
              </a:ext>
            </a:extLst>
          </p:cNvPr>
          <p:cNvSpPr txBox="1"/>
          <p:nvPr/>
        </p:nvSpPr>
        <p:spPr>
          <a:xfrm>
            <a:off x="3233159" y="5256599"/>
            <a:ext cx="1816608" cy="707886"/>
          </a:xfrm>
          <a:prstGeom prst="rect">
            <a:avLst/>
          </a:prstGeom>
          <a:noFill/>
        </p:spPr>
        <p:txBody>
          <a:bodyPr wrap="square" rtlCol="0">
            <a:spAutoFit/>
          </a:bodyPr>
          <a:lstStyle/>
          <a:p>
            <a:pPr algn="ctr"/>
            <a:r>
              <a:rPr lang="en-US" altLang="zh-CN" sz="4000" dirty="0" err="1">
                <a:solidFill>
                  <a:schemeClr val="bg1"/>
                </a:solidFill>
                <a:latin typeface="汉仪锐智W" panose="00020600040101010101" pitchFamily="18" charset="-122"/>
                <a:ea typeface="汉仪锐智W" panose="00020600040101010101"/>
              </a:rPr>
              <a:t>10ms</a:t>
            </a:r>
            <a:endParaRPr lang="zh-CN" altLang="en-US" sz="4000" dirty="0">
              <a:solidFill>
                <a:schemeClr val="bg1"/>
              </a:solidFill>
              <a:latin typeface="汉仪锐智W" panose="00020600040101010101" pitchFamily="18" charset="-122"/>
              <a:ea typeface="汉仪锐智W" panose="00020600040101010101"/>
            </a:endParaRPr>
          </a:p>
        </p:txBody>
      </p:sp>
      <p:sp>
        <p:nvSpPr>
          <p:cNvPr id="24" name="文本框 23">
            <a:extLst>
              <a:ext uri="{FF2B5EF4-FFF2-40B4-BE49-F238E27FC236}">
                <a16:creationId xmlns:a16="http://schemas.microsoft.com/office/drawing/2014/main" id="{1CDE7B92-F7FD-4D5E-84B0-7318FD099DE6}"/>
              </a:ext>
            </a:extLst>
          </p:cNvPr>
          <p:cNvSpPr txBox="1"/>
          <p:nvPr/>
        </p:nvSpPr>
        <p:spPr>
          <a:xfrm>
            <a:off x="3940252" y="2752955"/>
            <a:ext cx="1041586" cy="707886"/>
          </a:xfrm>
          <a:prstGeom prst="rect">
            <a:avLst/>
          </a:prstGeom>
          <a:noFill/>
        </p:spPr>
        <p:txBody>
          <a:bodyPr wrap="square" rtlCol="0">
            <a:spAutoFit/>
          </a:bodyPr>
          <a:lstStyle/>
          <a:p>
            <a:r>
              <a:rPr lang="en-US" altLang="zh-CN" sz="4000" dirty="0">
                <a:solidFill>
                  <a:schemeClr val="bg1"/>
                </a:solidFill>
                <a:latin typeface="汉仪锐智W" panose="00020600040101010101" pitchFamily="18" charset="-122"/>
                <a:ea typeface="汉仪锐智W" panose="00020600040101010101"/>
              </a:rPr>
              <a:t>1s</a:t>
            </a:r>
            <a:r>
              <a:rPr lang="zh-CN" altLang="en-US" sz="4000" dirty="0">
                <a:solidFill>
                  <a:schemeClr val="bg1"/>
                </a:solidFill>
                <a:latin typeface="汉仪锐智W" panose="00020600040101010101" pitchFamily="18" charset="-122"/>
                <a:ea typeface="汉仪锐智W" panose="00020600040101010101"/>
              </a:rPr>
              <a:t>     </a:t>
            </a:r>
          </a:p>
        </p:txBody>
      </p:sp>
      <p:sp>
        <p:nvSpPr>
          <p:cNvPr id="28" name="文本框 27">
            <a:extLst>
              <a:ext uri="{FF2B5EF4-FFF2-40B4-BE49-F238E27FC236}">
                <a16:creationId xmlns:a16="http://schemas.microsoft.com/office/drawing/2014/main" id="{410DC445-9B49-4DE5-9B85-A7B3BB31B191}"/>
              </a:ext>
            </a:extLst>
          </p:cNvPr>
          <p:cNvSpPr txBox="1"/>
          <p:nvPr/>
        </p:nvSpPr>
        <p:spPr>
          <a:xfrm>
            <a:off x="5499368" y="1156522"/>
            <a:ext cx="3217446" cy="1323439"/>
          </a:xfrm>
          <a:prstGeom prst="rect">
            <a:avLst/>
          </a:prstGeom>
          <a:noFill/>
        </p:spPr>
        <p:txBody>
          <a:bodyPr wrap="square" rtlCol="0">
            <a:spAutoFit/>
          </a:bodyPr>
          <a:lstStyle/>
          <a:p>
            <a:r>
              <a:rPr lang="zh-CN" altLang="en-US" sz="8000" dirty="0">
                <a:solidFill>
                  <a:schemeClr val="bg1"/>
                </a:solidFill>
                <a:latin typeface="汉仪锐智W" panose="00020600040101010101" pitchFamily="18" charset="-122"/>
                <a:ea typeface="汉仪锐智W" panose="00020600040101010101"/>
              </a:rPr>
              <a:t>  </a:t>
            </a:r>
            <a:r>
              <a:rPr lang="en-US" altLang="zh-CN" sz="8000" dirty="0" err="1">
                <a:solidFill>
                  <a:schemeClr val="bg1"/>
                </a:solidFill>
                <a:latin typeface="汉仪锐智W" panose="00020600040101010101" pitchFamily="18" charset="-122"/>
                <a:ea typeface="汉仪锐智W" panose="00020600040101010101"/>
              </a:rPr>
              <a:t>60s</a:t>
            </a:r>
            <a:endParaRPr lang="zh-CN" altLang="en-US" sz="8000" dirty="0">
              <a:solidFill>
                <a:schemeClr val="bg1"/>
              </a:solidFill>
              <a:latin typeface="汉仪锐智W" panose="00020600040101010101" pitchFamily="18" charset="-122"/>
              <a:ea typeface="汉仪锐智W" panose="00020600040101010101"/>
            </a:endParaRPr>
          </a:p>
        </p:txBody>
      </p:sp>
      <p:sp>
        <p:nvSpPr>
          <p:cNvPr id="32" name="文本框 31">
            <a:extLst>
              <a:ext uri="{FF2B5EF4-FFF2-40B4-BE49-F238E27FC236}">
                <a16:creationId xmlns:a16="http://schemas.microsoft.com/office/drawing/2014/main" id="{DEC2C25E-53C8-416E-B259-2B5533467063}"/>
              </a:ext>
            </a:extLst>
          </p:cNvPr>
          <p:cNvSpPr txBox="1"/>
          <p:nvPr/>
        </p:nvSpPr>
        <p:spPr>
          <a:xfrm>
            <a:off x="6742204" y="4857693"/>
            <a:ext cx="1381418" cy="707886"/>
          </a:xfrm>
          <a:prstGeom prst="rect">
            <a:avLst/>
          </a:prstGeom>
          <a:noFill/>
        </p:spPr>
        <p:txBody>
          <a:bodyPr wrap="square" rtlCol="0">
            <a:spAutoFit/>
          </a:bodyPr>
          <a:lstStyle/>
          <a:p>
            <a:r>
              <a:rPr lang="en-US" altLang="zh-CN" sz="4000" dirty="0">
                <a:solidFill>
                  <a:schemeClr val="bg1"/>
                </a:solidFill>
                <a:latin typeface="汉仪锐智W" panose="00020600040101010101" pitchFamily="18" charset="-122"/>
                <a:ea typeface="汉仪锐智W" panose="00020600040101010101"/>
              </a:rPr>
              <a:t>99%</a:t>
            </a:r>
            <a:r>
              <a:rPr lang="zh-CN" altLang="en-US" sz="4000" dirty="0">
                <a:solidFill>
                  <a:schemeClr val="bg1"/>
                </a:solidFill>
                <a:latin typeface="汉仪锐智W" panose="00020600040101010101" pitchFamily="18" charset="-122"/>
                <a:ea typeface="汉仪锐智W" panose="00020600040101010101"/>
              </a:rPr>
              <a:t>     </a:t>
            </a:r>
          </a:p>
        </p:txBody>
      </p:sp>
      <p:sp>
        <p:nvSpPr>
          <p:cNvPr id="2" name="文本框 1">
            <a:extLst>
              <a:ext uri="{FF2B5EF4-FFF2-40B4-BE49-F238E27FC236}">
                <a16:creationId xmlns:a16="http://schemas.microsoft.com/office/drawing/2014/main" id="{975C3A54-4BFD-44F6-B944-61BA77D4DCCD}"/>
              </a:ext>
            </a:extLst>
          </p:cNvPr>
          <p:cNvSpPr txBox="1"/>
          <p:nvPr/>
        </p:nvSpPr>
        <p:spPr>
          <a:xfrm>
            <a:off x="708174" y="271325"/>
            <a:ext cx="5388385" cy="1569660"/>
          </a:xfrm>
          <a:prstGeom prst="rect">
            <a:avLst/>
          </a:prstGeom>
          <a:noFill/>
        </p:spPr>
        <p:txBody>
          <a:bodyPr wrap="square" rtlCol="0">
            <a:spAutoFit/>
          </a:bodyPr>
          <a:lstStyle/>
          <a:p>
            <a:r>
              <a:rPr lang="zh-CN" altLang="en-US" sz="4800" dirty="0">
                <a:solidFill>
                  <a:schemeClr val="bg1"/>
                </a:solidFill>
                <a:latin typeface="汉仪锐智W" panose="00020600040101010101" pitchFamily="18" charset="-122"/>
                <a:ea typeface="汉仪锐智W" panose="00020600040101010101" pitchFamily="18" charset="-122"/>
              </a:rPr>
              <a:t>服务器</a:t>
            </a:r>
            <a:endParaRPr lang="en-US" altLang="zh-CN" sz="4800" dirty="0">
              <a:solidFill>
                <a:schemeClr val="bg1"/>
              </a:solidFill>
              <a:latin typeface="汉仪锐智W" panose="00020600040101010101" pitchFamily="18" charset="-122"/>
              <a:ea typeface="汉仪锐智W" panose="00020600040101010101" pitchFamily="18" charset="-122"/>
            </a:endParaRPr>
          </a:p>
          <a:p>
            <a:r>
              <a:rPr lang="zh-CN" altLang="en-US" sz="4800" dirty="0">
                <a:solidFill>
                  <a:schemeClr val="bg1"/>
                </a:solidFill>
                <a:latin typeface="汉仪锐智W" panose="00020600040101010101" pitchFamily="18" charset="-122"/>
                <a:ea typeface="汉仪锐智W" panose="00020600040101010101" pitchFamily="18" charset="-122"/>
              </a:rPr>
              <a:t>全链路压力测试</a:t>
            </a:r>
          </a:p>
        </p:txBody>
      </p:sp>
      <p:sp>
        <p:nvSpPr>
          <p:cNvPr id="22" name="矩形 21">
            <a:extLst>
              <a:ext uri="{FF2B5EF4-FFF2-40B4-BE49-F238E27FC236}">
                <a16:creationId xmlns:a16="http://schemas.microsoft.com/office/drawing/2014/main" id="{1C2E8344-3932-4AE5-AC73-061A94ACD44D}"/>
              </a:ext>
            </a:extLst>
          </p:cNvPr>
          <p:cNvSpPr/>
          <p:nvPr/>
        </p:nvSpPr>
        <p:spPr>
          <a:xfrm>
            <a:off x="207645" y="60594"/>
            <a:ext cx="8677998" cy="6589762"/>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2781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750" fill="hold"/>
                                        <p:tgtEl>
                                          <p:spTgt spid="28"/>
                                        </p:tgtEl>
                                        <p:attrNameLst>
                                          <p:attrName>ppt_w</p:attrName>
                                        </p:attrNameLst>
                                      </p:cBhvr>
                                      <p:tavLst>
                                        <p:tav tm="0">
                                          <p:val>
                                            <p:fltVal val="0"/>
                                          </p:val>
                                        </p:tav>
                                        <p:tav tm="100000">
                                          <p:val>
                                            <p:strVal val="#ppt_w"/>
                                          </p:val>
                                        </p:tav>
                                      </p:tavLst>
                                    </p:anim>
                                    <p:anim calcmode="lin" valueType="num">
                                      <p:cBhvr>
                                        <p:cTn id="8" dur="750" fill="hold"/>
                                        <p:tgtEl>
                                          <p:spTgt spid="28"/>
                                        </p:tgtEl>
                                        <p:attrNameLst>
                                          <p:attrName>ppt_h</p:attrName>
                                        </p:attrNameLst>
                                      </p:cBhvr>
                                      <p:tavLst>
                                        <p:tav tm="0">
                                          <p:val>
                                            <p:fltVal val="0"/>
                                          </p:val>
                                        </p:tav>
                                        <p:tav tm="100000">
                                          <p:val>
                                            <p:strVal val="#ppt_h"/>
                                          </p:val>
                                        </p:tav>
                                      </p:tavLst>
                                    </p:anim>
                                    <p:animEffect transition="in" filter="fade">
                                      <p:cBhvr>
                                        <p:cTn id="9" dur="75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750" fill="hold"/>
                                        <p:tgtEl>
                                          <p:spTgt spid="29"/>
                                        </p:tgtEl>
                                        <p:attrNameLst>
                                          <p:attrName>ppt_w</p:attrName>
                                        </p:attrNameLst>
                                      </p:cBhvr>
                                      <p:tavLst>
                                        <p:tav tm="0">
                                          <p:val>
                                            <p:fltVal val="0"/>
                                          </p:val>
                                        </p:tav>
                                        <p:tav tm="100000">
                                          <p:val>
                                            <p:strVal val="#ppt_w"/>
                                          </p:val>
                                        </p:tav>
                                      </p:tavLst>
                                    </p:anim>
                                    <p:anim calcmode="lin" valueType="num">
                                      <p:cBhvr>
                                        <p:cTn id="13" dur="750" fill="hold"/>
                                        <p:tgtEl>
                                          <p:spTgt spid="29"/>
                                        </p:tgtEl>
                                        <p:attrNameLst>
                                          <p:attrName>ppt_h</p:attrName>
                                        </p:attrNameLst>
                                      </p:cBhvr>
                                      <p:tavLst>
                                        <p:tav tm="0">
                                          <p:val>
                                            <p:fltVal val="0"/>
                                          </p:val>
                                        </p:tav>
                                        <p:tav tm="100000">
                                          <p:val>
                                            <p:strVal val="#ppt_h"/>
                                          </p:val>
                                        </p:tav>
                                      </p:tavLst>
                                    </p:anim>
                                    <p:animEffect transition="in" filter="fade">
                                      <p:cBhvr>
                                        <p:cTn id="14" dur="750"/>
                                        <p:tgtEl>
                                          <p:spTgt spid="2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750" fill="hold"/>
                                        <p:tgtEl>
                                          <p:spTgt spid="30"/>
                                        </p:tgtEl>
                                        <p:attrNameLst>
                                          <p:attrName>ppt_w</p:attrName>
                                        </p:attrNameLst>
                                      </p:cBhvr>
                                      <p:tavLst>
                                        <p:tav tm="0">
                                          <p:val>
                                            <p:fltVal val="0"/>
                                          </p:val>
                                        </p:tav>
                                        <p:tav tm="100000">
                                          <p:val>
                                            <p:strVal val="#ppt_w"/>
                                          </p:val>
                                        </p:tav>
                                      </p:tavLst>
                                    </p:anim>
                                    <p:anim calcmode="lin" valueType="num">
                                      <p:cBhvr>
                                        <p:cTn id="18" dur="750" fill="hold"/>
                                        <p:tgtEl>
                                          <p:spTgt spid="30"/>
                                        </p:tgtEl>
                                        <p:attrNameLst>
                                          <p:attrName>ppt_h</p:attrName>
                                        </p:attrNameLst>
                                      </p:cBhvr>
                                      <p:tavLst>
                                        <p:tav tm="0">
                                          <p:val>
                                            <p:fltVal val="0"/>
                                          </p:val>
                                        </p:tav>
                                        <p:tav tm="100000">
                                          <p:val>
                                            <p:strVal val="#ppt_h"/>
                                          </p:val>
                                        </p:tav>
                                      </p:tavLst>
                                    </p:anim>
                                    <p:animEffect transition="in" filter="fade">
                                      <p:cBhvr>
                                        <p:cTn id="19" dur="750"/>
                                        <p:tgtEl>
                                          <p:spTgt spid="30"/>
                                        </p:tgtEl>
                                      </p:cBhvr>
                                    </p:animEffect>
                                  </p:childTnLst>
                                </p:cTn>
                              </p:par>
                              <p:par>
                                <p:cTn id="20" presetID="8" presetClass="emph" presetSubtype="0" fill="hold" grpId="1" nodeType="withEffect">
                                  <p:stCondLst>
                                    <p:cond delay="200"/>
                                  </p:stCondLst>
                                  <p:childTnLst>
                                    <p:animRot by="21600000">
                                      <p:cBhvr>
                                        <p:cTn id="21" dur="20000" fill="hold"/>
                                        <p:tgtEl>
                                          <p:spTgt spid="29"/>
                                        </p:tgtEl>
                                        <p:attrNameLst>
                                          <p:attrName>r</p:attrName>
                                        </p:attrNameLst>
                                      </p:cBhvr>
                                    </p:animRot>
                                  </p:childTnLst>
                                </p:cTn>
                              </p:par>
                              <p:par>
                                <p:cTn id="22" presetID="8" presetClass="emph" presetSubtype="0" fill="hold" grpId="1" nodeType="withEffect">
                                  <p:stCondLst>
                                    <p:cond delay="250"/>
                                  </p:stCondLst>
                                  <p:childTnLst>
                                    <p:animRot by="-21600000">
                                      <p:cBhvr>
                                        <p:cTn id="23" dur="20000" fill="hold"/>
                                        <p:tgtEl>
                                          <p:spTgt spid="30"/>
                                        </p:tgtEl>
                                        <p:attrNameLst>
                                          <p:attrName>r</p:attrName>
                                        </p:attrNameLst>
                                      </p:cBhvr>
                                    </p:animRot>
                                  </p:childTnLst>
                                </p:cTn>
                              </p:par>
                              <p:par>
                                <p:cTn id="24" presetID="53" presetClass="entr" presetSubtype="16" fill="hold" grpId="0" nodeType="withEffect">
                                  <p:stCondLst>
                                    <p:cond delay="1250"/>
                                  </p:stCondLst>
                                  <p:childTnLst>
                                    <p:set>
                                      <p:cBhvr>
                                        <p:cTn id="25" dur="1" fill="hold">
                                          <p:stCondLst>
                                            <p:cond delay="0"/>
                                          </p:stCondLst>
                                        </p:cTn>
                                        <p:tgtEl>
                                          <p:spTgt spid="16"/>
                                        </p:tgtEl>
                                        <p:attrNameLst>
                                          <p:attrName>style.visibility</p:attrName>
                                        </p:attrNameLst>
                                      </p:cBhvr>
                                      <p:to>
                                        <p:strVal val="visible"/>
                                      </p:to>
                                    </p:set>
                                    <p:anim calcmode="lin" valueType="num">
                                      <p:cBhvr>
                                        <p:cTn id="26" dur="750" fill="hold"/>
                                        <p:tgtEl>
                                          <p:spTgt spid="16"/>
                                        </p:tgtEl>
                                        <p:attrNameLst>
                                          <p:attrName>ppt_w</p:attrName>
                                        </p:attrNameLst>
                                      </p:cBhvr>
                                      <p:tavLst>
                                        <p:tav tm="0">
                                          <p:val>
                                            <p:fltVal val="0"/>
                                          </p:val>
                                        </p:tav>
                                        <p:tav tm="100000">
                                          <p:val>
                                            <p:strVal val="#ppt_w"/>
                                          </p:val>
                                        </p:tav>
                                      </p:tavLst>
                                    </p:anim>
                                    <p:anim calcmode="lin" valueType="num">
                                      <p:cBhvr>
                                        <p:cTn id="27" dur="750" fill="hold"/>
                                        <p:tgtEl>
                                          <p:spTgt spid="16"/>
                                        </p:tgtEl>
                                        <p:attrNameLst>
                                          <p:attrName>ppt_h</p:attrName>
                                        </p:attrNameLst>
                                      </p:cBhvr>
                                      <p:tavLst>
                                        <p:tav tm="0">
                                          <p:val>
                                            <p:fltVal val="0"/>
                                          </p:val>
                                        </p:tav>
                                        <p:tav tm="100000">
                                          <p:val>
                                            <p:strVal val="#ppt_h"/>
                                          </p:val>
                                        </p:tav>
                                      </p:tavLst>
                                    </p:anim>
                                    <p:animEffect transition="in" filter="fade">
                                      <p:cBhvr>
                                        <p:cTn id="28" dur="750"/>
                                        <p:tgtEl>
                                          <p:spTgt spid="16"/>
                                        </p:tgtEl>
                                      </p:cBhvr>
                                    </p:animEffect>
                                  </p:childTnLst>
                                </p:cTn>
                              </p:par>
                              <p:par>
                                <p:cTn id="29" presetID="53" presetClass="entr" presetSubtype="16" fill="hold" grpId="0" nodeType="withEffect">
                                  <p:stCondLst>
                                    <p:cond delay="1250"/>
                                  </p:stCondLst>
                                  <p:childTnLst>
                                    <p:set>
                                      <p:cBhvr>
                                        <p:cTn id="30" dur="1" fill="hold">
                                          <p:stCondLst>
                                            <p:cond delay="0"/>
                                          </p:stCondLst>
                                        </p:cTn>
                                        <p:tgtEl>
                                          <p:spTgt spid="13"/>
                                        </p:tgtEl>
                                        <p:attrNameLst>
                                          <p:attrName>style.visibility</p:attrName>
                                        </p:attrNameLst>
                                      </p:cBhvr>
                                      <p:to>
                                        <p:strVal val="visible"/>
                                      </p:to>
                                    </p:set>
                                    <p:anim calcmode="lin" valueType="num">
                                      <p:cBhvr>
                                        <p:cTn id="31" dur="750" fill="hold"/>
                                        <p:tgtEl>
                                          <p:spTgt spid="13"/>
                                        </p:tgtEl>
                                        <p:attrNameLst>
                                          <p:attrName>ppt_w</p:attrName>
                                        </p:attrNameLst>
                                      </p:cBhvr>
                                      <p:tavLst>
                                        <p:tav tm="0">
                                          <p:val>
                                            <p:fltVal val="0"/>
                                          </p:val>
                                        </p:tav>
                                        <p:tav tm="100000">
                                          <p:val>
                                            <p:strVal val="#ppt_w"/>
                                          </p:val>
                                        </p:tav>
                                      </p:tavLst>
                                    </p:anim>
                                    <p:anim calcmode="lin" valueType="num">
                                      <p:cBhvr>
                                        <p:cTn id="32" dur="750" fill="hold"/>
                                        <p:tgtEl>
                                          <p:spTgt spid="13"/>
                                        </p:tgtEl>
                                        <p:attrNameLst>
                                          <p:attrName>ppt_h</p:attrName>
                                        </p:attrNameLst>
                                      </p:cBhvr>
                                      <p:tavLst>
                                        <p:tav tm="0">
                                          <p:val>
                                            <p:fltVal val="0"/>
                                          </p:val>
                                        </p:tav>
                                        <p:tav tm="100000">
                                          <p:val>
                                            <p:strVal val="#ppt_h"/>
                                          </p:val>
                                        </p:tav>
                                      </p:tavLst>
                                    </p:anim>
                                    <p:animEffect transition="in" filter="fade">
                                      <p:cBhvr>
                                        <p:cTn id="33" dur="750"/>
                                        <p:tgtEl>
                                          <p:spTgt spid="13"/>
                                        </p:tgtEl>
                                      </p:cBhvr>
                                    </p:animEffect>
                                  </p:childTnLst>
                                </p:cTn>
                              </p:par>
                              <p:par>
                                <p:cTn id="34" presetID="53" presetClass="entr" presetSubtype="16" fill="hold" grpId="0" nodeType="withEffect">
                                  <p:stCondLst>
                                    <p:cond delay="1250"/>
                                  </p:stCondLst>
                                  <p:childTnLst>
                                    <p:set>
                                      <p:cBhvr>
                                        <p:cTn id="35" dur="1" fill="hold">
                                          <p:stCondLst>
                                            <p:cond delay="0"/>
                                          </p:stCondLst>
                                        </p:cTn>
                                        <p:tgtEl>
                                          <p:spTgt spid="18"/>
                                        </p:tgtEl>
                                        <p:attrNameLst>
                                          <p:attrName>style.visibility</p:attrName>
                                        </p:attrNameLst>
                                      </p:cBhvr>
                                      <p:to>
                                        <p:strVal val="visible"/>
                                      </p:to>
                                    </p:set>
                                    <p:anim calcmode="lin" valueType="num">
                                      <p:cBhvr>
                                        <p:cTn id="36" dur="750" fill="hold"/>
                                        <p:tgtEl>
                                          <p:spTgt spid="18"/>
                                        </p:tgtEl>
                                        <p:attrNameLst>
                                          <p:attrName>ppt_w</p:attrName>
                                        </p:attrNameLst>
                                      </p:cBhvr>
                                      <p:tavLst>
                                        <p:tav tm="0">
                                          <p:val>
                                            <p:fltVal val="0"/>
                                          </p:val>
                                        </p:tav>
                                        <p:tav tm="100000">
                                          <p:val>
                                            <p:strVal val="#ppt_w"/>
                                          </p:val>
                                        </p:tav>
                                      </p:tavLst>
                                    </p:anim>
                                    <p:anim calcmode="lin" valueType="num">
                                      <p:cBhvr>
                                        <p:cTn id="37" dur="750" fill="hold"/>
                                        <p:tgtEl>
                                          <p:spTgt spid="18"/>
                                        </p:tgtEl>
                                        <p:attrNameLst>
                                          <p:attrName>ppt_h</p:attrName>
                                        </p:attrNameLst>
                                      </p:cBhvr>
                                      <p:tavLst>
                                        <p:tav tm="0">
                                          <p:val>
                                            <p:fltVal val="0"/>
                                          </p:val>
                                        </p:tav>
                                        <p:tav tm="100000">
                                          <p:val>
                                            <p:strVal val="#ppt_h"/>
                                          </p:val>
                                        </p:tav>
                                      </p:tavLst>
                                    </p:anim>
                                    <p:animEffect transition="in" filter="fade">
                                      <p:cBhvr>
                                        <p:cTn id="38" dur="750"/>
                                        <p:tgtEl>
                                          <p:spTgt spid="18"/>
                                        </p:tgtEl>
                                      </p:cBhvr>
                                    </p:animEffect>
                                  </p:childTnLst>
                                </p:cTn>
                              </p:par>
                              <p:par>
                                <p:cTn id="39" presetID="8" presetClass="emph" presetSubtype="0" fill="hold" grpId="1" nodeType="withEffect">
                                  <p:stCondLst>
                                    <p:cond delay="1500"/>
                                  </p:stCondLst>
                                  <p:childTnLst>
                                    <p:animRot by="21600000">
                                      <p:cBhvr>
                                        <p:cTn id="40" dur="20000" fill="hold"/>
                                        <p:tgtEl>
                                          <p:spTgt spid="16"/>
                                        </p:tgtEl>
                                        <p:attrNameLst>
                                          <p:attrName>r</p:attrName>
                                        </p:attrNameLst>
                                      </p:cBhvr>
                                    </p:animRot>
                                  </p:childTnLst>
                                </p:cTn>
                              </p:par>
                              <p:par>
                                <p:cTn id="41" presetID="8" presetClass="emph" presetSubtype="0" fill="hold" grpId="1" nodeType="withEffect">
                                  <p:stCondLst>
                                    <p:cond delay="1500"/>
                                  </p:stCondLst>
                                  <p:childTnLst>
                                    <p:animRot by="-21600000">
                                      <p:cBhvr>
                                        <p:cTn id="42" dur="20000" fill="hold"/>
                                        <p:tgtEl>
                                          <p:spTgt spid="18"/>
                                        </p:tgtEl>
                                        <p:attrNameLst>
                                          <p:attrName>r</p:attrName>
                                        </p:attrNameLst>
                                      </p:cBhvr>
                                    </p:animRot>
                                  </p:childTnLst>
                                </p:cTn>
                              </p:par>
                              <p:par>
                                <p:cTn id="43" presetID="53" presetClass="entr" presetSubtype="16" fill="hold" grpId="0" nodeType="withEffect">
                                  <p:stCondLst>
                                    <p:cond delay="25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750" fill="hold"/>
                                        <p:tgtEl>
                                          <p:spTgt spid="20"/>
                                        </p:tgtEl>
                                        <p:attrNameLst>
                                          <p:attrName>ppt_w</p:attrName>
                                        </p:attrNameLst>
                                      </p:cBhvr>
                                      <p:tavLst>
                                        <p:tav tm="0">
                                          <p:val>
                                            <p:fltVal val="0"/>
                                          </p:val>
                                        </p:tav>
                                        <p:tav tm="100000">
                                          <p:val>
                                            <p:strVal val="#ppt_w"/>
                                          </p:val>
                                        </p:tav>
                                      </p:tavLst>
                                    </p:anim>
                                    <p:anim calcmode="lin" valueType="num">
                                      <p:cBhvr>
                                        <p:cTn id="46" dur="750" fill="hold"/>
                                        <p:tgtEl>
                                          <p:spTgt spid="20"/>
                                        </p:tgtEl>
                                        <p:attrNameLst>
                                          <p:attrName>ppt_h</p:attrName>
                                        </p:attrNameLst>
                                      </p:cBhvr>
                                      <p:tavLst>
                                        <p:tav tm="0">
                                          <p:val>
                                            <p:fltVal val="0"/>
                                          </p:val>
                                        </p:tav>
                                        <p:tav tm="100000">
                                          <p:val>
                                            <p:strVal val="#ppt_h"/>
                                          </p:val>
                                        </p:tav>
                                      </p:tavLst>
                                    </p:anim>
                                    <p:animEffect transition="in" filter="fade">
                                      <p:cBhvr>
                                        <p:cTn id="47" dur="750"/>
                                        <p:tgtEl>
                                          <p:spTgt spid="20"/>
                                        </p:tgtEl>
                                      </p:cBhvr>
                                    </p:animEffect>
                                  </p:childTnLst>
                                </p:cTn>
                              </p:par>
                              <p:par>
                                <p:cTn id="48" presetID="53" presetClass="entr" presetSubtype="16" fill="hold" grpId="0" nodeType="withEffect">
                                  <p:stCondLst>
                                    <p:cond delay="2500"/>
                                  </p:stCondLst>
                                  <p:childTnLst>
                                    <p:set>
                                      <p:cBhvr>
                                        <p:cTn id="49" dur="1" fill="hold">
                                          <p:stCondLst>
                                            <p:cond delay="0"/>
                                          </p:stCondLst>
                                        </p:cTn>
                                        <p:tgtEl>
                                          <p:spTgt spid="23"/>
                                        </p:tgtEl>
                                        <p:attrNameLst>
                                          <p:attrName>style.visibility</p:attrName>
                                        </p:attrNameLst>
                                      </p:cBhvr>
                                      <p:to>
                                        <p:strVal val="visible"/>
                                      </p:to>
                                    </p:set>
                                    <p:anim calcmode="lin" valueType="num">
                                      <p:cBhvr>
                                        <p:cTn id="50" dur="750" fill="hold"/>
                                        <p:tgtEl>
                                          <p:spTgt spid="23"/>
                                        </p:tgtEl>
                                        <p:attrNameLst>
                                          <p:attrName>ppt_w</p:attrName>
                                        </p:attrNameLst>
                                      </p:cBhvr>
                                      <p:tavLst>
                                        <p:tav tm="0">
                                          <p:val>
                                            <p:fltVal val="0"/>
                                          </p:val>
                                        </p:tav>
                                        <p:tav tm="100000">
                                          <p:val>
                                            <p:strVal val="#ppt_w"/>
                                          </p:val>
                                        </p:tav>
                                      </p:tavLst>
                                    </p:anim>
                                    <p:anim calcmode="lin" valueType="num">
                                      <p:cBhvr>
                                        <p:cTn id="51" dur="750" fill="hold"/>
                                        <p:tgtEl>
                                          <p:spTgt spid="23"/>
                                        </p:tgtEl>
                                        <p:attrNameLst>
                                          <p:attrName>ppt_h</p:attrName>
                                        </p:attrNameLst>
                                      </p:cBhvr>
                                      <p:tavLst>
                                        <p:tav tm="0">
                                          <p:val>
                                            <p:fltVal val="0"/>
                                          </p:val>
                                        </p:tav>
                                        <p:tav tm="100000">
                                          <p:val>
                                            <p:strVal val="#ppt_h"/>
                                          </p:val>
                                        </p:tav>
                                      </p:tavLst>
                                    </p:anim>
                                    <p:animEffect transition="in" filter="fade">
                                      <p:cBhvr>
                                        <p:cTn id="52" dur="750"/>
                                        <p:tgtEl>
                                          <p:spTgt spid="23"/>
                                        </p:tgtEl>
                                      </p:cBhvr>
                                    </p:animEffect>
                                  </p:childTnLst>
                                </p:cTn>
                              </p:par>
                              <p:par>
                                <p:cTn id="53" presetID="53" presetClass="entr" presetSubtype="16" fill="hold" grpId="0" nodeType="withEffect">
                                  <p:stCondLst>
                                    <p:cond delay="25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750" fill="hold"/>
                                        <p:tgtEl>
                                          <p:spTgt spid="19"/>
                                        </p:tgtEl>
                                        <p:attrNameLst>
                                          <p:attrName>ppt_w</p:attrName>
                                        </p:attrNameLst>
                                      </p:cBhvr>
                                      <p:tavLst>
                                        <p:tav tm="0">
                                          <p:val>
                                            <p:fltVal val="0"/>
                                          </p:val>
                                        </p:tav>
                                        <p:tav tm="100000">
                                          <p:val>
                                            <p:strVal val="#ppt_w"/>
                                          </p:val>
                                        </p:tav>
                                      </p:tavLst>
                                    </p:anim>
                                    <p:anim calcmode="lin" valueType="num">
                                      <p:cBhvr>
                                        <p:cTn id="56" dur="750" fill="hold"/>
                                        <p:tgtEl>
                                          <p:spTgt spid="19"/>
                                        </p:tgtEl>
                                        <p:attrNameLst>
                                          <p:attrName>ppt_h</p:attrName>
                                        </p:attrNameLst>
                                      </p:cBhvr>
                                      <p:tavLst>
                                        <p:tav tm="0">
                                          <p:val>
                                            <p:fltVal val="0"/>
                                          </p:val>
                                        </p:tav>
                                        <p:tav tm="100000">
                                          <p:val>
                                            <p:strVal val="#ppt_h"/>
                                          </p:val>
                                        </p:tav>
                                      </p:tavLst>
                                    </p:anim>
                                    <p:animEffect transition="in" filter="fade">
                                      <p:cBhvr>
                                        <p:cTn id="57" dur="750"/>
                                        <p:tgtEl>
                                          <p:spTgt spid="19"/>
                                        </p:tgtEl>
                                      </p:cBhvr>
                                    </p:animEffect>
                                  </p:childTnLst>
                                </p:cTn>
                              </p:par>
                              <p:par>
                                <p:cTn id="58" presetID="8" presetClass="emph" presetSubtype="0" fill="hold" grpId="1" nodeType="withEffect">
                                  <p:stCondLst>
                                    <p:cond delay="2750"/>
                                  </p:stCondLst>
                                  <p:childTnLst>
                                    <p:animRot by="21600000">
                                      <p:cBhvr>
                                        <p:cTn id="59" dur="20000" fill="hold"/>
                                        <p:tgtEl>
                                          <p:spTgt spid="20"/>
                                        </p:tgtEl>
                                        <p:attrNameLst>
                                          <p:attrName>r</p:attrName>
                                        </p:attrNameLst>
                                      </p:cBhvr>
                                    </p:animRot>
                                  </p:childTnLst>
                                </p:cTn>
                              </p:par>
                              <p:par>
                                <p:cTn id="60" presetID="8" presetClass="emph" presetSubtype="0" fill="hold" grpId="1" nodeType="withEffect">
                                  <p:stCondLst>
                                    <p:cond delay="2750"/>
                                  </p:stCondLst>
                                  <p:childTnLst>
                                    <p:animRot by="-21600000">
                                      <p:cBhvr>
                                        <p:cTn id="61" dur="20000" fill="hold"/>
                                        <p:tgtEl>
                                          <p:spTgt spid="23"/>
                                        </p:tgtEl>
                                        <p:attrNameLst>
                                          <p:attrName>r</p:attrName>
                                        </p:attrNameLst>
                                      </p:cBhvr>
                                    </p:animRot>
                                  </p:childTnLst>
                                </p:cTn>
                              </p:par>
                              <p:par>
                                <p:cTn id="62" presetID="53" presetClass="entr" presetSubtype="16" fill="hold" grpId="0" nodeType="withEffect">
                                  <p:stCondLst>
                                    <p:cond delay="3750"/>
                                  </p:stCondLst>
                                  <p:childTnLst>
                                    <p:set>
                                      <p:cBhvr>
                                        <p:cTn id="63" dur="1" fill="hold">
                                          <p:stCondLst>
                                            <p:cond delay="0"/>
                                          </p:stCondLst>
                                        </p:cTn>
                                        <p:tgtEl>
                                          <p:spTgt spid="24"/>
                                        </p:tgtEl>
                                        <p:attrNameLst>
                                          <p:attrName>style.visibility</p:attrName>
                                        </p:attrNameLst>
                                      </p:cBhvr>
                                      <p:to>
                                        <p:strVal val="visible"/>
                                      </p:to>
                                    </p:set>
                                    <p:anim calcmode="lin" valueType="num">
                                      <p:cBhvr>
                                        <p:cTn id="64" dur="750" fill="hold"/>
                                        <p:tgtEl>
                                          <p:spTgt spid="24"/>
                                        </p:tgtEl>
                                        <p:attrNameLst>
                                          <p:attrName>ppt_w</p:attrName>
                                        </p:attrNameLst>
                                      </p:cBhvr>
                                      <p:tavLst>
                                        <p:tav tm="0">
                                          <p:val>
                                            <p:fltVal val="0"/>
                                          </p:val>
                                        </p:tav>
                                        <p:tav tm="100000">
                                          <p:val>
                                            <p:strVal val="#ppt_w"/>
                                          </p:val>
                                        </p:tav>
                                      </p:tavLst>
                                    </p:anim>
                                    <p:anim calcmode="lin" valueType="num">
                                      <p:cBhvr>
                                        <p:cTn id="65" dur="750" fill="hold"/>
                                        <p:tgtEl>
                                          <p:spTgt spid="24"/>
                                        </p:tgtEl>
                                        <p:attrNameLst>
                                          <p:attrName>ppt_h</p:attrName>
                                        </p:attrNameLst>
                                      </p:cBhvr>
                                      <p:tavLst>
                                        <p:tav tm="0">
                                          <p:val>
                                            <p:fltVal val="0"/>
                                          </p:val>
                                        </p:tav>
                                        <p:tav tm="100000">
                                          <p:val>
                                            <p:strVal val="#ppt_h"/>
                                          </p:val>
                                        </p:tav>
                                      </p:tavLst>
                                    </p:anim>
                                    <p:animEffect transition="in" filter="fade">
                                      <p:cBhvr>
                                        <p:cTn id="66" dur="750"/>
                                        <p:tgtEl>
                                          <p:spTgt spid="24"/>
                                        </p:tgtEl>
                                      </p:cBhvr>
                                    </p:animEffect>
                                  </p:childTnLst>
                                </p:cTn>
                              </p:par>
                              <p:par>
                                <p:cTn id="67" presetID="53" presetClass="entr" presetSubtype="16" fill="hold" grpId="0" nodeType="withEffect">
                                  <p:stCondLst>
                                    <p:cond delay="3750"/>
                                  </p:stCondLst>
                                  <p:childTnLst>
                                    <p:set>
                                      <p:cBhvr>
                                        <p:cTn id="68" dur="1" fill="hold">
                                          <p:stCondLst>
                                            <p:cond delay="0"/>
                                          </p:stCondLst>
                                        </p:cTn>
                                        <p:tgtEl>
                                          <p:spTgt spid="25"/>
                                        </p:tgtEl>
                                        <p:attrNameLst>
                                          <p:attrName>style.visibility</p:attrName>
                                        </p:attrNameLst>
                                      </p:cBhvr>
                                      <p:to>
                                        <p:strVal val="visible"/>
                                      </p:to>
                                    </p:set>
                                    <p:anim calcmode="lin" valueType="num">
                                      <p:cBhvr>
                                        <p:cTn id="69" dur="750" fill="hold"/>
                                        <p:tgtEl>
                                          <p:spTgt spid="25"/>
                                        </p:tgtEl>
                                        <p:attrNameLst>
                                          <p:attrName>ppt_w</p:attrName>
                                        </p:attrNameLst>
                                      </p:cBhvr>
                                      <p:tavLst>
                                        <p:tav tm="0">
                                          <p:val>
                                            <p:fltVal val="0"/>
                                          </p:val>
                                        </p:tav>
                                        <p:tav tm="100000">
                                          <p:val>
                                            <p:strVal val="#ppt_w"/>
                                          </p:val>
                                        </p:tav>
                                      </p:tavLst>
                                    </p:anim>
                                    <p:anim calcmode="lin" valueType="num">
                                      <p:cBhvr>
                                        <p:cTn id="70" dur="750" fill="hold"/>
                                        <p:tgtEl>
                                          <p:spTgt spid="25"/>
                                        </p:tgtEl>
                                        <p:attrNameLst>
                                          <p:attrName>ppt_h</p:attrName>
                                        </p:attrNameLst>
                                      </p:cBhvr>
                                      <p:tavLst>
                                        <p:tav tm="0">
                                          <p:val>
                                            <p:fltVal val="0"/>
                                          </p:val>
                                        </p:tav>
                                        <p:tav tm="100000">
                                          <p:val>
                                            <p:strVal val="#ppt_h"/>
                                          </p:val>
                                        </p:tav>
                                      </p:tavLst>
                                    </p:anim>
                                    <p:animEffect transition="in" filter="fade">
                                      <p:cBhvr>
                                        <p:cTn id="71" dur="750"/>
                                        <p:tgtEl>
                                          <p:spTgt spid="25"/>
                                        </p:tgtEl>
                                      </p:cBhvr>
                                    </p:animEffect>
                                  </p:childTnLst>
                                </p:cTn>
                              </p:par>
                              <p:par>
                                <p:cTn id="72" presetID="53" presetClass="entr" presetSubtype="16" fill="hold" grpId="0" nodeType="withEffect">
                                  <p:stCondLst>
                                    <p:cond delay="3750"/>
                                  </p:stCondLst>
                                  <p:childTnLst>
                                    <p:set>
                                      <p:cBhvr>
                                        <p:cTn id="73" dur="1" fill="hold">
                                          <p:stCondLst>
                                            <p:cond delay="0"/>
                                          </p:stCondLst>
                                        </p:cTn>
                                        <p:tgtEl>
                                          <p:spTgt spid="26"/>
                                        </p:tgtEl>
                                        <p:attrNameLst>
                                          <p:attrName>style.visibility</p:attrName>
                                        </p:attrNameLst>
                                      </p:cBhvr>
                                      <p:to>
                                        <p:strVal val="visible"/>
                                      </p:to>
                                    </p:set>
                                    <p:anim calcmode="lin" valueType="num">
                                      <p:cBhvr>
                                        <p:cTn id="74" dur="750" fill="hold"/>
                                        <p:tgtEl>
                                          <p:spTgt spid="26"/>
                                        </p:tgtEl>
                                        <p:attrNameLst>
                                          <p:attrName>ppt_w</p:attrName>
                                        </p:attrNameLst>
                                      </p:cBhvr>
                                      <p:tavLst>
                                        <p:tav tm="0">
                                          <p:val>
                                            <p:fltVal val="0"/>
                                          </p:val>
                                        </p:tav>
                                        <p:tav tm="100000">
                                          <p:val>
                                            <p:strVal val="#ppt_w"/>
                                          </p:val>
                                        </p:tav>
                                      </p:tavLst>
                                    </p:anim>
                                    <p:anim calcmode="lin" valueType="num">
                                      <p:cBhvr>
                                        <p:cTn id="75" dur="750" fill="hold"/>
                                        <p:tgtEl>
                                          <p:spTgt spid="26"/>
                                        </p:tgtEl>
                                        <p:attrNameLst>
                                          <p:attrName>ppt_h</p:attrName>
                                        </p:attrNameLst>
                                      </p:cBhvr>
                                      <p:tavLst>
                                        <p:tav tm="0">
                                          <p:val>
                                            <p:fltVal val="0"/>
                                          </p:val>
                                        </p:tav>
                                        <p:tav tm="100000">
                                          <p:val>
                                            <p:strVal val="#ppt_h"/>
                                          </p:val>
                                        </p:tav>
                                      </p:tavLst>
                                    </p:anim>
                                    <p:animEffect transition="in" filter="fade">
                                      <p:cBhvr>
                                        <p:cTn id="76" dur="750"/>
                                        <p:tgtEl>
                                          <p:spTgt spid="26"/>
                                        </p:tgtEl>
                                      </p:cBhvr>
                                    </p:animEffect>
                                  </p:childTnLst>
                                </p:cTn>
                              </p:par>
                              <p:par>
                                <p:cTn id="77" presetID="8" presetClass="emph" presetSubtype="0" fill="hold" grpId="1" nodeType="withEffect">
                                  <p:stCondLst>
                                    <p:cond delay="4000"/>
                                  </p:stCondLst>
                                  <p:childTnLst>
                                    <p:animRot by="-21600000">
                                      <p:cBhvr>
                                        <p:cTn id="78" dur="20000" fill="hold"/>
                                        <p:tgtEl>
                                          <p:spTgt spid="25"/>
                                        </p:tgtEl>
                                        <p:attrNameLst>
                                          <p:attrName>r</p:attrName>
                                        </p:attrNameLst>
                                      </p:cBhvr>
                                    </p:animRot>
                                  </p:childTnLst>
                                </p:cTn>
                              </p:par>
                              <p:par>
                                <p:cTn id="79" presetID="8" presetClass="emph" presetSubtype="0" fill="hold" grpId="1" nodeType="withEffect">
                                  <p:stCondLst>
                                    <p:cond delay="4000"/>
                                  </p:stCondLst>
                                  <p:childTnLst>
                                    <p:animRot by="-21600000">
                                      <p:cBhvr>
                                        <p:cTn id="80" dur="20000" fill="hold"/>
                                        <p:tgtEl>
                                          <p:spTgt spid="26"/>
                                        </p:tgtEl>
                                        <p:attrNameLst>
                                          <p:attrName>r</p:attrName>
                                        </p:attrNameLst>
                                      </p:cBhvr>
                                    </p:animRot>
                                  </p:childTnLst>
                                </p:cTn>
                              </p:par>
                              <p:par>
                                <p:cTn id="81" presetID="53" presetClass="entr" presetSubtype="16" fill="hold" grpId="0" nodeType="withEffect">
                                  <p:stCondLst>
                                    <p:cond delay="4750"/>
                                  </p:stCondLst>
                                  <p:childTnLst>
                                    <p:set>
                                      <p:cBhvr>
                                        <p:cTn id="82" dur="1" fill="hold">
                                          <p:stCondLst>
                                            <p:cond delay="0"/>
                                          </p:stCondLst>
                                        </p:cTn>
                                        <p:tgtEl>
                                          <p:spTgt spid="32"/>
                                        </p:tgtEl>
                                        <p:attrNameLst>
                                          <p:attrName>style.visibility</p:attrName>
                                        </p:attrNameLst>
                                      </p:cBhvr>
                                      <p:to>
                                        <p:strVal val="visible"/>
                                      </p:to>
                                    </p:set>
                                    <p:anim calcmode="lin" valueType="num">
                                      <p:cBhvr>
                                        <p:cTn id="83" dur="750" fill="hold"/>
                                        <p:tgtEl>
                                          <p:spTgt spid="32"/>
                                        </p:tgtEl>
                                        <p:attrNameLst>
                                          <p:attrName>ppt_w</p:attrName>
                                        </p:attrNameLst>
                                      </p:cBhvr>
                                      <p:tavLst>
                                        <p:tav tm="0">
                                          <p:val>
                                            <p:fltVal val="0"/>
                                          </p:val>
                                        </p:tav>
                                        <p:tav tm="100000">
                                          <p:val>
                                            <p:strVal val="#ppt_w"/>
                                          </p:val>
                                        </p:tav>
                                      </p:tavLst>
                                    </p:anim>
                                    <p:anim calcmode="lin" valueType="num">
                                      <p:cBhvr>
                                        <p:cTn id="84" dur="750" fill="hold"/>
                                        <p:tgtEl>
                                          <p:spTgt spid="32"/>
                                        </p:tgtEl>
                                        <p:attrNameLst>
                                          <p:attrName>ppt_h</p:attrName>
                                        </p:attrNameLst>
                                      </p:cBhvr>
                                      <p:tavLst>
                                        <p:tav tm="0">
                                          <p:val>
                                            <p:fltVal val="0"/>
                                          </p:val>
                                        </p:tav>
                                        <p:tav tm="100000">
                                          <p:val>
                                            <p:strVal val="#ppt_h"/>
                                          </p:val>
                                        </p:tav>
                                      </p:tavLst>
                                    </p:anim>
                                    <p:animEffect transition="in" filter="fade">
                                      <p:cBhvr>
                                        <p:cTn id="85" dur="750"/>
                                        <p:tgtEl>
                                          <p:spTgt spid="32"/>
                                        </p:tgtEl>
                                      </p:cBhvr>
                                    </p:animEffect>
                                  </p:childTnLst>
                                </p:cTn>
                              </p:par>
                              <p:par>
                                <p:cTn id="86" presetID="53" presetClass="entr" presetSubtype="16" fill="hold" grpId="0" nodeType="withEffect">
                                  <p:stCondLst>
                                    <p:cond delay="4750"/>
                                  </p:stCondLst>
                                  <p:childTnLst>
                                    <p:set>
                                      <p:cBhvr>
                                        <p:cTn id="87" dur="1" fill="hold">
                                          <p:stCondLst>
                                            <p:cond delay="0"/>
                                          </p:stCondLst>
                                        </p:cTn>
                                        <p:tgtEl>
                                          <p:spTgt spid="33"/>
                                        </p:tgtEl>
                                        <p:attrNameLst>
                                          <p:attrName>style.visibility</p:attrName>
                                        </p:attrNameLst>
                                      </p:cBhvr>
                                      <p:to>
                                        <p:strVal val="visible"/>
                                      </p:to>
                                    </p:set>
                                    <p:anim calcmode="lin" valueType="num">
                                      <p:cBhvr>
                                        <p:cTn id="88" dur="750" fill="hold"/>
                                        <p:tgtEl>
                                          <p:spTgt spid="33"/>
                                        </p:tgtEl>
                                        <p:attrNameLst>
                                          <p:attrName>ppt_w</p:attrName>
                                        </p:attrNameLst>
                                      </p:cBhvr>
                                      <p:tavLst>
                                        <p:tav tm="0">
                                          <p:val>
                                            <p:fltVal val="0"/>
                                          </p:val>
                                        </p:tav>
                                        <p:tav tm="100000">
                                          <p:val>
                                            <p:strVal val="#ppt_w"/>
                                          </p:val>
                                        </p:tav>
                                      </p:tavLst>
                                    </p:anim>
                                    <p:anim calcmode="lin" valueType="num">
                                      <p:cBhvr>
                                        <p:cTn id="89" dur="750" fill="hold"/>
                                        <p:tgtEl>
                                          <p:spTgt spid="33"/>
                                        </p:tgtEl>
                                        <p:attrNameLst>
                                          <p:attrName>ppt_h</p:attrName>
                                        </p:attrNameLst>
                                      </p:cBhvr>
                                      <p:tavLst>
                                        <p:tav tm="0">
                                          <p:val>
                                            <p:fltVal val="0"/>
                                          </p:val>
                                        </p:tav>
                                        <p:tav tm="100000">
                                          <p:val>
                                            <p:strVal val="#ppt_h"/>
                                          </p:val>
                                        </p:tav>
                                      </p:tavLst>
                                    </p:anim>
                                    <p:animEffect transition="in" filter="fade">
                                      <p:cBhvr>
                                        <p:cTn id="90" dur="750"/>
                                        <p:tgtEl>
                                          <p:spTgt spid="33"/>
                                        </p:tgtEl>
                                      </p:cBhvr>
                                    </p:animEffect>
                                  </p:childTnLst>
                                </p:cTn>
                              </p:par>
                              <p:par>
                                <p:cTn id="91" presetID="53" presetClass="entr" presetSubtype="16" fill="hold" grpId="0" nodeType="withEffect">
                                  <p:stCondLst>
                                    <p:cond delay="4750"/>
                                  </p:stCondLst>
                                  <p:childTnLst>
                                    <p:set>
                                      <p:cBhvr>
                                        <p:cTn id="92" dur="1" fill="hold">
                                          <p:stCondLst>
                                            <p:cond delay="0"/>
                                          </p:stCondLst>
                                        </p:cTn>
                                        <p:tgtEl>
                                          <p:spTgt spid="34"/>
                                        </p:tgtEl>
                                        <p:attrNameLst>
                                          <p:attrName>style.visibility</p:attrName>
                                        </p:attrNameLst>
                                      </p:cBhvr>
                                      <p:to>
                                        <p:strVal val="visible"/>
                                      </p:to>
                                    </p:set>
                                    <p:anim calcmode="lin" valueType="num">
                                      <p:cBhvr>
                                        <p:cTn id="93" dur="750" fill="hold"/>
                                        <p:tgtEl>
                                          <p:spTgt spid="34"/>
                                        </p:tgtEl>
                                        <p:attrNameLst>
                                          <p:attrName>ppt_w</p:attrName>
                                        </p:attrNameLst>
                                      </p:cBhvr>
                                      <p:tavLst>
                                        <p:tav tm="0">
                                          <p:val>
                                            <p:fltVal val="0"/>
                                          </p:val>
                                        </p:tav>
                                        <p:tav tm="100000">
                                          <p:val>
                                            <p:strVal val="#ppt_w"/>
                                          </p:val>
                                        </p:tav>
                                      </p:tavLst>
                                    </p:anim>
                                    <p:anim calcmode="lin" valueType="num">
                                      <p:cBhvr>
                                        <p:cTn id="94" dur="750" fill="hold"/>
                                        <p:tgtEl>
                                          <p:spTgt spid="34"/>
                                        </p:tgtEl>
                                        <p:attrNameLst>
                                          <p:attrName>ppt_h</p:attrName>
                                        </p:attrNameLst>
                                      </p:cBhvr>
                                      <p:tavLst>
                                        <p:tav tm="0">
                                          <p:val>
                                            <p:fltVal val="0"/>
                                          </p:val>
                                        </p:tav>
                                        <p:tav tm="100000">
                                          <p:val>
                                            <p:strVal val="#ppt_h"/>
                                          </p:val>
                                        </p:tav>
                                      </p:tavLst>
                                    </p:anim>
                                    <p:animEffect transition="in" filter="fade">
                                      <p:cBhvr>
                                        <p:cTn id="95" dur="750"/>
                                        <p:tgtEl>
                                          <p:spTgt spid="34"/>
                                        </p:tgtEl>
                                      </p:cBhvr>
                                    </p:animEffect>
                                  </p:childTnLst>
                                </p:cTn>
                              </p:par>
                              <p:par>
                                <p:cTn id="96" presetID="8" presetClass="emph" presetSubtype="0" fill="hold" grpId="1" nodeType="withEffect">
                                  <p:stCondLst>
                                    <p:cond delay="5000"/>
                                  </p:stCondLst>
                                  <p:childTnLst>
                                    <p:animRot by="21600000">
                                      <p:cBhvr>
                                        <p:cTn id="97" dur="20000" fill="hold"/>
                                        <p:tgtEl>
                                          <p:spTgt spid="33"/>
                                        </p:tgtEl>
                                        <p:attrNameLst>
                                          <p:attrName>r</p:attrName>
                                        </p:attrNameLst>
                                      </p:cBhvr>
                                    </p:animRot>
                                  </p:childTnLst>
                                </p:cTn>
                              </p:par>
                              <p:par>
                                <p:cTn id="98" presetID="8" presetClass="emph" presetSubtype="0" fill="hold" grpId="1" nodeType="withEffect">
                                  <p:stCondLst>
                                    <p:cond delay="5000"/>
                                  </p:stCondLst>
                                  <p:childTnLst>
                                    <p:animRot by="-21600000">
                                      <p:cBhvr>
                                        <p:cTn id="99" dur="20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33" grpId="0"/>
      <p:bldP spid="33" grpId="1"/>
      <p:bldP spid="34" grpId="0"/>
      <p:bldP spid="34" grpId="1"/>
      <p:bldP spid="20" grpId="0"/>
      <p:bldP spid="20" grpId="1"/>
      <p:bldP spid="23" grpId="0"/>
      <p:bldP spid="23" grpId="1"/>
      <p:bldP spid="29" grpId="0"/>
      <p:bldP spid="29" grpId="1"/>
      <p:bldP spid="30" grpId="0"/>
      <p:bldP spid="30" grpId="1"/>
      <p:bldP spid="18" grpId="0"/>
      <p:bldP spid="18" grpId="1"/>
      <p:bldP spid="16" grpId="0"/>
      <p:bldP spid="16" grpId="1"/>
      <p:bldP spid="13" grpId="0"/>
      <p:bldP spid="19" grpId="0"/>
      <p:bldP spid="24" grpId="0"/>
      <p:bldP spid="28"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1" name="图片 40" descr="图片包含 天空, 浅色, 交通&#10;&#10;描述已自动生成">
            <a:extLst>
              <a:ext uri="{FF2B5EF4-FFF2-40B4-BE49-F238E27FC236}">
                <a16:creationId xmlns:a16="http://schemas.microsoft.com/office/drawing/2014/main" id="{C5FC0802-F852-4C29-AEC6-BA6DED7A4769}"/>
              </a:ext>
            </a:extLst>
          </p:cNvPr>
          <p:cNvPicPr>
            <a:picLocks noChangeAspect="1"/>
          </p:cNvPicPr>
          <p:nvPr/>
        </p:nvPicPr>
        <p:blipFill rotWithShape="1">
          <a:blip r:embed="rId3">
            <a:extLst>
              <a:ext uri="{28A0092B-C50C-407E-A947-70E740481C1C}">
                <a14:useLocalDpi xmlns:a14="http://schemas.microsoft.com/office/drawing/2010/main" val="0"/>
              </a:ext>
            </a:extLst>
          </a:blip>
          <a:srcRect l="7208" t="16468" r="47378" b="27646"/>
          <a:stretch/>
        </p:blipFill>
        <p:spPr>
          <a:xfrm>
            <a:off x="660400" y="1168400"/>
            <a:ext cx="4161134" cy="3843306"/>
          </a:xfrm>
          <a:prstGeom prst="rect">
            <a:avLst/>
          </a:prstGeom>
        </p:spPr>
      </p:pic>
      <p:grpSp>
        <p:nvGrpSpPr>
          <p:cNvPr id="44" name="组合 43">
            <a:extLst>
              <a:ext uri="{FF2B5EF4-FFF2-40B4-BE49-F238E27FC236}">
                <a16:creationId xmlns:a16="http://schemas.microsoft.com/office/drawing/2014/main" id="{490C9CC3-5C5C-453D-B1A8-E2B953F66C87}"/>
              </a:ext>
            </a:extLst>
          </p:cNvPr>
          <p:cNvGrpSpPr/>
          <p:nvPr/>
        </p:nvGrpSpPr>
        <p:grpSpPr>
          <a:xfrm>
            <a:off x="4974585" y="2864963"/>
            <a:ext cx="7059082" cy="670495"/>
            <a:chOff x="5006130" y="2862403"/>
            <a:chExt cx="7059082" cy="670495"/>
          </a:xfrm>
        </p:grpSpPr>
        <p:sp>
          <p:nvSpPr>
            <p:cNvPr id="31" name="文本框 30">
              <a:extLst>
                <a:ext uri="{FF2B5EF4-FFF2-40B4-BE49-F238E27FC236}">
                  <a16:creationId xmlns:a16="http://schemas.microsoft.com/office/drawing/2014/main" id="{6C3297E3-6961-43E2-AA9F-8822F843849E}"/>
                </a:ext>
              </a:extLst>
            </p:cNvPr>
            <p:cNvSpPr txBox="1"/>
            <p:nvPr/>
          </p:nvSpPr>
          <p:spPr>
            <a:xfrm>
              <a:off x="5858712" y="3012717"/>
              <a:ext cx="6206500" cy="461665"/>
            </a:xfrm>
            <a:prstGeom prst="rect">
              <a:avLst/>
            </a:prstGeom>
            <a:noFill/>
          </p:spPr>
          <p:txBody>
            <a:bodyPr wrap="square" rtlCol="0">
              <a:spAutoFit/>
            </a:bodyPr>
            <a:lstStyle/>
            <a:p>
              <a:r>
                <a:rPr lang="zh-CN" altLang="en-US" sz="2400" dirty="0">
                  <a:solidFill>
                    <a:schemeClr val="bg1"/>
                  </a:solidFill>
                  <a:latin typeface="汉仪锐智W" panose="00020600040101010101" pitchFamily="18" charset="-122"/>
                  <a:ea typeface="汉仪锐智W" panose="00020600040101010101" pitchFamily="18" charset="-122"/>
                </a:rPr>
                <a:t>服务器宕机测试</a:t>
              </a:r>
            </a:p>
          </p:txBody>
        </p:sp>
        <p:pic>
          <p:nvPicPr>
            <p:cNvPr id="3" name="图片 2">
              <a:extLst>
                <a:ext uri="{FF2B5EF4-FFF2-40B4-BE49-F238E27FC236}">
                  <a16:creationId xmlns:a16="http://schemas.microsoft.com/office/drawing/2014/main" id="{7FB448EE-4D55-43EC-92C1-087C6C402A1D}"/>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006130" y="2862403"/>
              <a:ext cx="670495" cy="670495"/>
            </a:xfrm>
            <a:prstGeom prst="rect">
              <a:avLst/>
            </a:prstGeom>
          </p:spPr>
        </p:pic>
      </p:grpSp>
      <p:grpSp>
        <p:nvGrpSpPr>
          <p:cNvPr id="46" name="组合 45">
            <a:extLst>
              <a:ext uri="{FF2B5EF4-FFF2-40B4-BE49-F238E27FC236}">
                <a16:creationId xmlns:a16="http://schemas.microsoft.com/office/drawing/2014/main" id="{8BBD7231-2F14-492B-AC3B-7E739553761B}"/>
              </a:ext>
            </a:extLst>
          </p:cNvPr>
          <p:cNvGrpSpPr/>
          <p:nvPr/>
        </p:nvGrpSpPr>
        <p:grpSpPr>
          <a:xfrm>
            <a:off x="5066954" y="4550041"/>
            <a:ext cx="3284566" cy="591084"/>
            <a:chOff x="5066954" y="4550041"/>
            <a:chExt cx="6998258" cy="591084"/>
          </a:xfrm>
        </p:grpSpPr>
        <p:sp>
          <p:nvSpPr>
            <p:cNvPr id="9" name="文本框 8">
              <a:extLst>
                <a:ext uri="{FF2B5EF4-FFF2-40B4-BE49-F238E27FC236}">
                  <a16:creationId xmlns:a16="http://schemas.microsoft.com/office/drawing/2014/main" id="{D954A790-5601-4E45-B7B0-0FDF0A76D0CA}"/>
                </a:ext>
              </a:extLst>
            </p:cNvPr>
            <p:cNvSpPr txBox="1"/>
            <p:nvPr/>
          </p:nvSpPr>
          <p:spPr>
            <a:xfrm>
              <a:off x="5858712" y="4550041"/>
              <a:ext cx="6206500" cy="461665"/>
            </a:xfrm>
            <a:prstGeom prst="rect">
              <a:avLst/>
            </a:prstGeom>
            <a:noFill/>
          </p:spPr>
          <p:txBody>
            <a:bodyPr wrap="square" rtlCol="0">
              <a:spAutoFit/>
            </a:bodyPr>
            <a:lstStyle/>
            <a:p>
              <a:r>
                <a:rPr lang="zh-CN" altLang="en-US" sz="2400" dirty="0">
                  <a:solidFill>
                    <a:schemeClr val="bg1"/>
                  </a:solidFill>
                  <a:latin typeface="汉仪锐智W" panose="00020600040101010101" pitchFamily="18" charset="-122"/>
                  <a:ea typeface="汉仪锐智W" panose="00020600040101010101" pitchFamily="18" charset="-122"/>
                </a:rPr>
                <a:t>数据库两地热备</a:t>
              </a:r>
            </a:p>
          </p:txBody>
        </p:sp>
        <p:pic>
          <p:nvPicPr>
            <p:cNvPr id="7" name="图片 6">
              <a:extLst>
                <a:ext uri="{FF2B5EF4-FFF2-40B4-BE49-F238E27FC236}">
                  <a16:creationId xmlns:a16="http://schemas.microsoft.com/office/drawing/2014/main" id="{E41C777B-835D-4D68-B791-FCC5E65A5AFE}"/>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5066954" y="4556350"/>
              <a:ext cx="584775" cy="584775"/>
            </a:xfrm>
            <a:prstGeom prst="rect">
              <a:avLst/>
            </a:prstGeom>
          </p:spPr>
        </p:pic>
      </p:grpSp>
      <p:grpSp>
        <p:nvGrpSpPr>
          <p:cNvPr id="42" name="组合 41">
            <a:extLst>
              <a:ext uri="{FF2B5EF4-FFF2-40B4-BE49-F238E27FC236}">
                <a16:creationId xmlns:a16="http://schemas.microsoft.com/office/drawing/2014/main" id="{4213FD10-6FF9-496D-9519-9F9FAD8FECA2}"/>
              </a:ext>
            </a:extLst>
          </p:cNvPr>
          <p:cNvGrpSpPr/>
          <p:nvPr/>
        </p:nvGrpSpPr>
        <p:grpSpPr>
          <a:xfrm>
            <a:off x="5028517" y="1336169"/>
            <a:ext cx="9974195" cy="584775"/>
            <a:chOff x="5028517" y="1336169"/>
            <a:chExt cx="9974195" cy="584775"/>
          </a:xfrm>
        </p:grpSpPr>
        <p:sp>
          <p:nvSpPr>
            <p:cNvPr id="13" name="文本框 12">
              <a:extLst>
                <a:ext uri="{FF2B5EF4-FFF2-40B4-BE49-F238E27FC236}">
                  <a16:creationId xmlns:a16="http://schemas.microsoft.com/office/drawing/2014/main" id="{8787F152-20D3-4EC8-9492-1276EFA716D4}"/>
                </a:ext>
              </a:extLst>
            </p:cNvPr>
            <p:cNvSpPr txBox="1"/>
            <p:nvPr/>
          </p:nvSpPr>
          <p:spPr>
            <a:xfrm>
              <a:off x="5858712" y="1414979"/>
              <a:ext cx="9144000" cy="461665"/>
            </a:xfrm>
            <a:prstGeom prst="rect">
              <a:avLst/>
            </a:prstGeom>
            <a:noFill/>
          </p:spPr>
          <p:txBody>
            <a:bodyPr wrap="square" rtlCol="0">
              <a:spAutoFit/>
            </a:bodyPr>
            <a:lstStyle/>
            <a:p>
              <a:r>
                <a:rPr lang="en-US" altLang="zh-CN" sz="2400" dirty="0">
                  <a:solidFill>
                    <a:schemeClr val="bg1"/>
                  </a:solidFill>
                  <a:latin typeface="汉仪锐智W" panose="00020600040101010101" pitchFamily="18" charset="-122"/>
                  <a:ea typeface="汉仪锐智W" panose="00020600040101010101" pitchFamily="18" charset="-122"/>
                </a:rPr>
                <a:t>SQL</a:t>
              </a:r>
              <a:r>
                <a:rPr lang="zh-CN" altLang="en-US" sz="2400" dirty="0">
                  <a:solidFill>
                    <a:schemeClr val="bg1"/>
                  </a:solidFill>
                  <a:latin typeface="汉仪锐智W" panose="00020600040101010101" pitchFamily="18" charset="-122"/>
                  <a:ea typeface="汉仪锐智W" panose="00020600040101010101" pitchFamily="18" charset="-122"/>
                </a:rPr>
                <a:t>、</a:t>
              </a:r>
              <a:r>
                <a:rPr lang="en-US" altLang="zh-CN" sz="2400" dirty="0">
                  <a:solidFill>
                    <a:schemeClr val="bg1"/>
                  </a:solidFill>
                  <a:latin typeface="汉仪锐智W" panose="00020600040101010101" pitchFamily="18" charset="-122"/>
                  <a:ea typeface="汉仪锐智W" panose="00020600040101010101" pitchFamily="18" charset="-122"/>
                </a:rPr>
                <a:t>JS</a:t>
              </a:r>
              <a:r>
                <a:rPr lang="zh-CN" altLang="en-US" sz="2400" dirty="0">
                  <a:solidFill>
                    <a:schemeClr val="bg1"/>
                  </a:solidFill>
                  <a:latin typeface="汉仪锐智W" panose="00020600040101010101" pitchFamily="18" charset="-122"/>
                  <a:ea typeface="汉仪锐智W" panose="00020600040101010101" pitchFamily="18" charset="-122"/>
                </a:rPr>
                <a:t>注入测试</a:t>
              </a:r>
            </a:p>
          </p:txBody>
        </p:sp>
        <p:pic>
          <p:nvPicPr>
            <p:cNvPr id="20" name="图片 19">
              <a:extLst>
                <a:ext uri="{FF2B5EF4-FFF2-40B4-BE49-F238E27FC236}">
                  <a16:creationId xmlns:a16="http://schemas.microsoft.com/office/drawing/2014/main" id="{F645CEDE-8EFA-4C01-9C9B-AAAB35DB633C}"/>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5028517" y="1336169"/>
              <a:ext cx="584775" cy="584775"/>
            </a:xfrm>
            <a:prstGeom prst="rect">
              <a:avLst/>
            </a:prstGeom>
          </p:spPr>
        </p:pic>
      </p:grpSp>
      <p:grpSp>
        <p:nvGrpSpPr>
          <p:cNvPr id="43" name="组合 42">
            <a:extLst>
              <a:ext uri="{FF2B5EF4-FFF2-40B4-BE49-F238E27FC236}">
                <a16:creationId xmlns:a16="http://schemas.microsoft.com/office/drawing/2014/main" id="{02767C4F-85DA-468F-A099-89EF23AD6851}"/>
              </a:ext>
            </a:extLst>
          </p:cNvPr>
          <p:cNvGrpSpPr/>
          <p:nvPr/>
        </p:nvGrpSpPr>
        <p:grpSpPr>
          <a:xfrm>
            <a:off x="5069464" y="2131314"/>
            <a:ext cx="4886171" cy="566761"/>
            <a:chOff x="5069464" y="2131314"/>
            <a:chExt cx="4886171" cy="566761"/>
          </a:xfrm>
        </p:grpSpPr>
        <p:sp>
          <p:nvSpPr>
            <p:cNvPr id="35" name="文本框 34">
              <a:extLst>
                <a:ext uri="{FF2B5EF4-FFF2-40B4-BE49-F238E27FC236}">
                  <a16:creationId xmlns:a16="http://schemas.microsoft.com/office/drawing/2014/main" id="{BB3B101E-B465-4FAF-9D77-A5B29F458BE0}"/>
                </a:ext>
              </a:extLst>
            </p:cNvPr>
            <p:cNvSpPr txBox="1"/>
            <p:nvPr/>
          </p:nvSpPr>
          <p:spPr>
            <a:xfrm>
              <a:off x="5858712" y="2236410"/>
              <a:ext cx="4096923" cy="461665"/>
            </a:xfrm>
            <a:prstGeom prst="rect">
              <a:avLst/>
            </a:prstGeom>
            <a:noFill/>
          </p:spPr>
          <p:txBody>
            <a:bodyPr wrap="square" rtlCol="0">
              <a:spAutoFit/>
            </a:bodyPr>
            <a:lstStyle/>
            <a:p>
              <a:r>
                <a:rPr lang="zh-CN" altLang="en-US" sz="2400" dirty="0">
                  <a:solidFill>
                    <a:schemeClr val="bg1"/>
                  </a:solidFill>
                  <a:latin typeface="汉仪锐智W" panose="00020600040101010101" pitchFamily="18" charset="-122"/>
                  <a:ea typeface="汉仪锐智W" panose="00020600040101010101" pitchFamily="18" charset="-122"/>
                </a:rPr>
                <a:t>跨域访问测试</a:t>
              </a:r>
            </a:p>
          </p:txBody>
        </p:sp>
        <p:pic>
          <p:nvPicPr>
            <p:cNvPr id="25" name="图片 24">
              <a:extLst>
                <a:ext uri="{FF2B5EF4-FFF2-40B4-BE49-F238E27FC236}">
                  <a16:creationId xmlns:a16="http://schemas.microsoft.com/office/drawing/2014/main" id="{9213E6D6-0EF4-495C-88B7-878A71BB51AC}"/>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069464" y="2131314"/>
              <a:ext cx="543828" cy="543828"/>
            </a:xfrm>
            <a:prstGeom prst="rect">
              <a:avLst/>
            </a:prstGeom>
          </p:spPr>
        </p:pic>
      </p:grpSp>
      <p:grpSp>
        <p:nvGrpSpPr>
          <p:cNvPr id="45" name="组合 44">
            <a:extLst>
              <a:ext uri="{FF2B5EF4-FFF2-40B4-BE49-F238E27FC236}">
                <a16:creationId xmlns:a16="http://schemas.microsoft.com/office/drawing/2014/main" id="{17657736-B67E-490D-8C08-262DC9AC88B4}"/>
              </a:ext>
            </a:extLst>
          </p:cNvPr>
          <p:cNvGrpSpPr/>
          <p:nvPr/>
        </p:nvGrpSpPr>
        <p:grpSpPr>
          <a:xfrm>
            <a:off x="5045785" y="3693708"/>
            <a:ext cx="3783255" cy="670495"/>
            <a:chOff x="5045785" y="3693708"/>
            <a:chExt cx="7036695" cy="670495"/>
          </a:xfrm>
        </p:grpSpPr>
        <p:sp>
          <p:nvSpPr>
            <p:cNvPr id="11" name="文本框 10">
              <a:extLst>
                <a:ext uri="{FF2B5EF4-FFF2-40B4-BE49-F238E27FC236}">
                  <a16:creationId xmlns:a16="http://schemas.microsoft.com/office/drawing/2014/main" id="{C7163F7A-0EEA-4669-AE97-0DB3299F4F29}"/>
                </a:ext>
              </a:extLst>
            </p:cNvPr>
            <p:cNvSpPr txBox="1"/>
            <p:nvPr/>
          </p:nvSpPr>
          <p:spPr>
            <a:xfrm>
              <a:off x="5875980" y="3798124"/>
              <a:ext cx="6206500" cy="461665"/>
            </a:xfrm>
            <a:prstGeom prst="rect">
              <a:avLst/>
            </a:prstGeom>
            <a:noFill/>
          </p:spPr>
          <p:txBody>
            <a:bodyPr wrap="square" rtlCol="0">
              <a:spAutoFit/>
            </a:bodyPr>
            <a:lstStyle/>
            <a:p>
              <a:r>
                <a:rPr lang="zh-CN" altLang="en-US" sz="2400" dirty="0">
                  <a:solidFill>
                    <a:schemeClr val="bg1"/>
                  </a:solidFill>
                  <a:latin typeface="汉仪锐智W" panose="00020600040101010101" pitchFamily="18" charset="-122"/>
                  <a:ea typeface="汉仪锐智W" panose="00020600040101010101" pitchFamily="18" charset="-122"/>
                </a:rPr>
                <a:t>服务器抗</a:t>
              </a:r>
              <a:r>
                <a:rPr lang="en-US" altLang="zh-CN" sz="2400" dirty="0">
                  <a:solidFill>
                    <a:schemeClr val="bg1"/>
                  </a:solidFill>
                  <a:latin typeface="汉仪锐智W" panose="00020600040101010101" pitchFamily="18" charset="-122"/>
                  <a:ea typeface="汉仪锐智W" panose="00020600040101010101" pitchFamily="18" charset="-122"/>
                </a:rPr>
                <a:t>DDoS</a:t>
              </a:r>
              <a:r>
                <a:rPr lang="zh-CN" altLang="en-US" sz="2400" dirty="0">
                  <a:solidFill>
                    <a:schemeClr val="bg1"/>
                  </a:solidFill>
                  <a:latin typeface="汉仪锐智W" panose="00020600040101010101" pitchFamily="18" charset="-122"/>
                  <a:ea typeface="汉仪锐智W" panose="00020600040101010101" pitchFamily="18" charset="-122"/>
                </a:rPr>
                <a:t>测试</a:t>
              </a:r>
            </a:p>
          </p:txBody>
        </p:sp>
        <p:pic>
          <p:nvPicPr>
            <p:cNvPr id="27" name="图片 26">
              <a:extLst>
                <a:ext uri="{FF2B5EF4-FFF2-40B4-BE49-F238E27FC236}">
                  <a16:creationId xmlns:a16="http://schemas.microsoft.com/office/drawing/2014/main" id="{FA491AA5-7CFE-4A97-BFDC-07E14E84F60E}"/>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5045785" y="3693708"/>
              <a:ext cx="670495" cy="670495"/>
            </a:xfrm>
            <a:prstGeom prst="rect">
              <a:avLst/>
            </a:prstGeom>
          </p:spPr>
        </p:pic>
      </p:grpSp>
      <p:grpSp>
        <p:nvGrpSpPr>
          <p:cNvPr id="47" name="组合 46">
            <a:extLst>
              <a:ext uri="{FF2B5EF4-FFF2-40B4-BE49-F238E27FC236}">
                <a16:creationId xmlns:a16="http://schemas.microsoft.com/office/drawing/2014/main" id="{D8B268D4-DF2B-4246-B70A-CC6068692F1A}"/>
              </a:ext>
            </a:extLst>
          </p:cNvPr>
          <p:cNvGrpSpPr/>
          <p:nvPr/>
        </p:nvGrpSpPr>
        <p:grpSpPr>
          <a:xfrm>
            <a:off x="5039831" y="5310964"/>
            <a:ext cx="6993836" cy="584776"/>
            <a:chOff x="5088644" y="5328662"/>
            <a:chExt cx="6993836" cy="584776"/>
          </a:xfrm>
        </p:grpSpPr>
        <p:sp>
          <p:nvSpPr>
            <p:cNvPr id="10" name="文本框 9">
              <a:extLst>
                <a:ext uri="{FF2B5EF4-FFF2-40B4-BE49-F238E27FC236}">
                  <a16:creationId xmlns:a16="http://schemas.microsoft.com/office/drawing/2014/main" id="{E5E5DC2E-B621-404F-9CF7-626C76D5F106}"/>
                </a:ext>
              </a:extLst>
            </p:cNvPr>
            <p:cNvSpPr txBox="1"/>
            <p:nvPr/>
          </p:nvSpPr>
          <p:spPr>
            <a:xfrm>
              <a:off x="5875980" y="5335448"/>
              <a:ext cx="6206500" cy="461665"/>
            </a:xfrm>
            <a:prstGeom prst="rect">
              <a:avLst/>
            </a:prstGeom>
            <a:noFill/>
          </p:spPr>
          <p:txBody>
            <a:bodyPr wrap="square" rtlCol="0">
              <a:spAutoFit/>
            </a:bodyPr>
            <a:lstStyle/>
            <a:p>
              <a:r>
                <a:rPr lang="zh-CN" altLang="en-US" sz="2400" dirty="0">
                  <a:solidFill>
                    <a:schemeClr val="bg1"/>
                  </a:solidFill>
                  <a:latin typeface="汉仪锐智W" panose="00020600040101010101" pitchFamily="18" charset="-122"/>
                  <a:ea typeface="汉仪锐智W" panose="00020600040101010101" pitchFamily="18" charset="-122"/>
                </a:rPr>
                <a:t>服务三地备份</a:t>
              </a:r>
            </a:p>
          </p:txBody>
        </p:sp>
        <p:pic>
          <p:nvPicPr>
            <p:cNvPr id="32" name="图片 31">
              <a:extLst>
                <a:ext uri="{FF2B5EF4-FFF2-40B4-BE49-F238E27FC236}">
                  <a16:creationId xmlns:a16="http://schemas.microsoft.com/office/drawing/2014/main" id="{91791B56-5D12-484A-9DF7-9009BBE5CAB5}"/>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088644" y="5328662"/>
              <a:ext cx="584776" cy="584776"/>
            </a:xfrm>
            <a:prstGeom prst="rect">
              <a:avLst/>
            </a:prstGeom>
          </p:spPr>
        </p:pic>
      </p:grpSp>
      <p:sp>
        <p:nvSpPr>
          <p:cNvPr id="23" name="矩形 22">
            <a:extLst>
              <a:ext uri="{FF2B5EF4-FFF2-40B4-BE49-F238E27FC236}">
                <a16:creationId xmlns:a16="http://schemas.microsoft.com/office/drawing/2014/main" id="{FF75082B-7EE5-4882-80DF-952F0AF386BE}"/>
              </a:ext>
            </a:extLst>
          </p:cNvPr>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5302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25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250" fill="hold"/>
                                        <p:tgtEl>
                                          <p:spTgt spid="42"/>
                                        </p:tgtEl>
                                        <p:attrNameLst>
                                          <p:attrName>ppt_x</p:attrName>
                                        </p:attrNameLst>
                                      </p:cBhvr>
                                      <p:tavLst>
                                        <p:tav tm="0">
                                          <p:val>
                                            <p:strVal val="1+#ppt_w/2"/>
                                          </p:val>
                                        </p:tav>
                                        <p:tav tm="100000">
                                          <p:val>
                                            <p:strVal val="#ppt_x"/>
                                          </p:val>
                                        </p:tav>
                                      </p:tavLst>
                                    </p:anim>
                                    <p:anim calcmode="lin" valueType="num">
                                      <p:cBhvr additive="base">
                                        <p:cTn id="8" dur="25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25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250" fill="hold"/>
                                        <p:tgtEl>
                                          <p:spTgt spid="43"/>
                                        </p:tgtEl>
                                        <p:attrNameLst>
                                          <p:attrName>ppt_x</p:attrName>
                                        </p:attrNameLst>
                                      </p:cBhvr>
                                      <p:tavLst>
                                        <p:tav tm="0">
                                          <p:val>
                                            <p:strVal val="1+#ppt_w/2"/>
                                          </p:val>
                                        </p:tav>
                                        <p:tav tm="100000">
                                          <p:val>
                                            <p:strVal val="#ppt_x"/>
                                          </p:val>
                                        </p:tav>
                                      </p:tavLst>
                                    </p:anim>
                                    <p:anim calcmode="lin" valueType="num">
                                      <p:cBhvr additive="base">
                                        <p:cTn id="13" dur="250" fill="hold"/>
                                        <p:tgtEl>
                                          <p:spTgt spid="4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25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250" fill="hold"/>
                                        <p:tgtEl>
                                          <p:spTgt spid="44"/>
                                        </p:tgtEl>
                                        <p:attrNameLst>
                                          <p:attrName>ppt_x</p:attrName>
                                        </p:attrNameLst>
                                      </p:cBhvr>
                                      <p:tavLst>
                                        <p:tav tm="0">
                                          <p:val>
                                            <p:strVal val="1+#ppt_w/2"/>
                                          </p:val>
                                        </p:tav>
                                        <p:tav tm="100000">
                                          <p:val>
                                            <p:strVal val="#ppt_x"/>
                                          </p:val>
                                        </p:tav>
                                      </p:tavLst>
                                    </p:anim>
                                    <p:anim calcmode="lin" valueType="num">
                                      <p:cBhvr additive="base">
                                        <p:cTn id="18" dur="250" fill="hold"/>
                                        <p:tgtEl>
                                          <p:spTgt spid="4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25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250" fill="hold"/>
                                        <p:tgtEl>
                                          <p:spTgt spid="45"/>
                                        </p:tgtEl>
                                        <p:attrNameLst>
                                          <p:attrName>ppt_x</p:attrName>
                                        </p:attrNameLst>
                                      </p:cBhvr>
                                      <p:tavLst>
                                        <p:tav tm="0">
                                          <p:val>
                                            <p:strVal val="1+#ppt_w/2"/>
                                          </p:val>
                                        </p:tav>
                                        <p:tav tm="100000">
                                          <p:val>
                                            <p:strVal val="#ppt_x"/>
                                          </p:val>
                                        </p:tav>
                                      </p:tavLst>
                                    </p:anim>
                                    <p:anim calcmode="lin" valueType="num">
                                      <p:cBhvr additive="base">
                                        <p:cTn id="23" dur="250" fill="hold"/>
                                        <p:tgtEl>
                                          <p:spTgt spid="4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25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250" fill="hold"/>
                                        <p:tgtEl>
                                          <p:spTgt spid="46"/>
                                        </p:tgtEl>
                                        <p:attrNameLst>
                                          <p:attrName>ppt_x</p:attrName>
                                        </p:attrNameLst>
                                      </p:cBhvr>
                                      <p:tavLst>
                                        <p:tav tm="0">
                                          <p:val>
                                            <p:strVal val="1+#ppt_w/2"/>
                                          </p:val>
                                        </p:tav>
                                        <p:tav tm="100000">
                                          <p:val>
                                            <p:strVal val="#ppt_x"/>
                                          </p:val>
                                        </p:tav>
                                      </p:tavLst>
                                    </p:anim>
                                    <p:anim calcmode="lin" valueType="num">
                                      <p:cBhvr additive="base">
                                        <p:cTn id="28" dur="250" fill="hold"/>
                                        <p:tgtEl>
                                          <p:spTgt spid="4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25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250" fill="hold"/>
                                        <p:tgtEl>
                                          <p:spTgt spid="47"/>
                                        </p:tgtEl>
                                        <p:attrNameLst>
                                          <p:attrName>ppt_x</p:attrName>
                                        </p:attrNameLst>
                                      </p:cBhvr>
                                      <p:tavLst>
                                        <p:tav tm="0">
                                          <p:val>
                                            <p:strVal val="1+#ppt_w/2"/>
                                          </p:val>
                                        </p:tav>
                                        <p:tav tm="100000">
                                          <p:val>
                                            <p:strVal val="#ppt_x"/>
                                          </p:val>
                                        </p:tav>
                                      </p:tavLst>
                                    </p:anim>
                                    <p:anim calcmode="lin" valueType="num">
                                      <p:cBhvr additive="base">
                                        <p:cTn id="33" dur="25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2291715" y="654050"/>
            <a:ext cx="4561205" cy="706755"/>
          </a:xfrm>
          <a:prstGeom prst="rect">
            <a:avLst/>
          </a:prstGeom>
          <a:noFill/>
        </p:spPr>
        <p:txBody>
          <a:bodyPr wrap="square" rtlCol="0">
            <a:spAutoFit/>
          </a:bodyPr>
          <a:lstStyle/>
          <a:p>
            <a:pPr algn="ctr"/>
            <a:r>
              <a:rPr lang="en-US" altLang="zh-CN" sz="4000">
                <a:solidFill>
                  <a:srgbClr val="1A2B5F"/>
                </a:solidFill>
                <a:latin typeface="Bahnschrift Condensed" panose="020B0502040204020203" charset="0"/>
                <a:ea typeface="李旭科书法" panose="02000603000000000000" charset="-122"/>
                <a:cs typeface="Bahnschrift Condensed" panose="020B0502040204020203" charset="0"/>
              </a:rPr>
              <a:t>Technology stack</a:t>
            </a:r>
          </a:p>
        </p:txBody>
      </p:sp>
      <p:sp>
        <p:nvSpPr>
          <p:cNvPr id="2" name="矩形 1"/>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565275" y="1941830"/>
            <a:ext cx="2495550" cy="1102360"/>
            <a:chOff x="483" y="6778"/>
            <a:chExt cx="3930" cy="1736"/>
          </a:xfrm>
        </p:grpSpPr>
        <p:sp>
          <p:nvSpPr>
            <p:cNvPr id="5" name="流程图: 决策 4"/>
            <p:cNvSpPr/>
            <p:nvPr/>
          </p:nvSpPr>
          <p:spPr>
            <a:xfrm>
              <a:off x="483" y="6778"/>
              <a:ext cx="3930" cy="1736"/>
            </a:xfrm>
            <a:prstGeom prst="flowChartDecisi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12" y="7235"/>
              <a:ext cx="3672" cy="822"/>
            </a:xfrm>
            <a:prstGeom prst="rect">
              <a:avLst/>
            </a:prstGeom>
            <a:noFill/>
          </p:spPr>
          <p:txBody>
            <a:bodyPr wrap="square" rtlCol="0">
              <a:spAutoFit/>
            </a:bodyPr>
            <a:lstStyle/>
            <a:p>
              <a:pPr algn="ctr"/>
              <a:r>
                <a:rPr lang="en-US" altLang="zh-CN" sz="2800">
                  <a:solidFill>
                    <a:schemeClr val="bg1"/>
                  </a:solidFill>
                  <a:latin typeface="Yu Gothic UI" panose="020B0500000000000000" charset="-128"/>
                  <a:ea typeface="Yu Gothic UI" panose="020B0500000000000000" charset="-128"/>
                </a:rPr>
                <a:t>react-native</a:t>
              </a:r>
            </a:p>
          </p:txBody>
        </p:sp>
      </p:grpSp>
      <p:sp>
        <p:nvSpPr>
          <p:cNvPr id="9" name="菱形 8"/>
          <p:cNvSpPr/>
          <p:nvPr/>
        </p:nvSpPr>
        <p:spPr>
          <a:xfrm>
            <a:off x="1290320" y="1614170"/>
            <a:ext cx="3045460" cy="1757045"/>
          </a:xfrm>
          <a:prstGeom prst="diamond">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4855845" y="1614170"/>
            <a:ext cx="3077845" cy="1757045"/>
          </a:xfrm>
          <a:prstGeom prst="diamond">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189480" y="2139315"/>
            <a:ext cx="1247775" cy="706755"/>
          </a:xfrm>
          <a:prstGeom prst="rect">
            <a:avLst/>
          </a:prstGeom>
          <a:noFill/>
        </p:spPr>
        <p:txBody>
          <a:bodyPr wrap="square" rtlCol="0">
            <a:spAutoFit/>
          </a:bodyPr>
          <a:lstStyle/>
          <a:p>
            <a:pPr algn="ctr"/>
            <a:r>
              <a:rPr lang="zh-CN" altLang="en-US" sz="4000">
                <a:solidFill>
                  <a:schemeClr val="bg1"/>
                </a:solidFill>
                <a:latin typeface="方正姚体" panose="02010601030101010101" charset="-122"/>
                <a:ea typeface="方正姚体" panose="02010601030101010101" charset="-122"/>
                <a:cs typeface="Poor Richard" panose="02080502050505020702" charset="0"/>
              </a:rPr>
              <a:t>前端</a:t>
            </a:r>
          </a:p>
        </p:txBody>
      </p:sp>
      <p:sp>
        <p:nvSpPr>
          <p:cNvPr id="31" name="文本框 30"/>
          <p:cNvSpPr txBox="1"/>
          <p:nvPr/>
        </p:nvSpPr>
        <p:spPr>
          <a:xfrm>
            <a:off x="5770880" y="2139315"/>
            <a:ext cx="1247775" cy="706755"/>
          </a:xfrm>
          <a:prstGeom prst="rect">
            <a:avLst/>
          </a:prstGeom>
          <a:noFill/>
        </p:spPr>
        <p:txBody>
          <a:bodyPr wrap="square" rtlCol="0">
            <a:spAutoFit/>
          </a:bodyPr>
          <a:lstStyle/>
          <a:p>
            <a:pPr algn="ctr"/>
            <a:r>
              <a:rPr lang="zh-CN" altLang="en-US" sz="4000">
                <a:solidFill>
                  <a:schemeClr val="bg1"/>
                </a:solidFill>
                <a:latin typeface="方正姚体" panose="02010601030101010101" charset="-122"/>
                <a:ea typeface="方正姚体" panose="02010601030101010101" charset="-122"/>
                <a:cs typeface="Poor Richard" panose="02080502050505020702" charset="0"/>
              </a:rPr>
              <a:t>后端</a:t>
            </a:r>
          </a:p>
        </p:txBody>
      </p:sp>
      <p:pic>
        <p:nvPicPr>
          <p:cNvPr id="3" name="图片 2" descr="部署图+服务器构件图"/>
          <p:cNvPicPr>
            <a:picLocks noChangeAspect="1"/>
          </p:cNvPicPr>
          <p:nvPr/>
        </p:nvPicPr>
        <p:blipFill>
          <a:blip r:embed="rId4"/>
          <a:stretch>
            <a:fillRect/>
          </a:stretch>
        </p:blipFill>
        <p:spPr>
          <a:xfrm>
            <a:off x="847090" y="337185"/>
            <a:ext cx="7590790" cy="6184265"/>
          </a:xfrm>
          <a:prstGeom prst="rect">
            <a:avLst/>
          </a:prstGeom>
        </p:spPr>
      </p:pic>
      <p:grpSp>
        <p:nvGrpSpPr>
          <p:cNvPr id="14" name="组合 13"/>
          <p:cNvGrpSpPr/>
          <p:nvPr/>
        </p:nvGrpSpPr>
        <p:grpSpPr>
          <a:xfrm>
            <a:off x="1275715" y="715645"/>
            <a:ext cx="6751320" cy="5445760"/>
            <a:chOff x="2009" y="1127"/>
            <a:chExt cx="10632" cy="8576"/>
          </a:xfrm>
        </p:grpSpPr>
        <p:sp>
          <p:nvSpPr>
            <p:cNvPr id="13" name="矩形 12"/>
            <p:cNvSpPr/>
            <p:nvPr/>
          </p:nvSpPr>
          <p:spPr>
            <a:xfrm>
              <a:off x="2009" y="1127"/>
              <a:ext cx="10632" cy="8576"/>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052" y="1329"/>
              <a:ext cx="10442" cy="8141"/>
            </a:xfrm>
            <a:prstGeom prst="rect">
              <a:avLst/>
            </a:prstGeom>
            <a:noFill/>
            <a:effectLst>
              <a:outerShdw blurRad="152400" dist="317500" dir="5400000" sx="90000" sy="-19000" rotWithShape="0">
                <a:srgbClr val="FAFAFA">
                  <a:alpha val="15000"/>
                </a:srgbClr>
              </a:outerShdw>
            </a:effectLst>
          </p:spPr>
          <p:txBody>
            <a:bodyPr wrap="square" rtlCol="0" anchor="t">
              <a:spAutoFit/>
            </a:bodyPr>
            <a:lstStyle/>
            <a:p>
              <a:pPr>
                <a:lnSpc>
                  <a:spcPct val="110000"/>
                </a:lnSpc>
              </a:pPr>
              <a:r>
                <a:rPr lang="en-US" altLang="zh-CN" dirty="0"/>
                <a:t>   </a:t>
              </a:r>
              <a:r>
                <a:rPr lang="en-US" altLang="zh-CN" sz="2000" dirty="0">
                  <a:ln/>
                  <a:solidFill>
                    <a:srgbClr val="CC6699"/>
                  </a:solidFill>
                  <a:effectLst>
                    <a:reflection blurRad="6350" stA="53000" endA="300" endPos="35500" dir="5400000" sy="-90000" algn="bl" rotWithShape="0"/>
                  </a:effectLst>
                </a:rPr>
                <a:t> </a:t>
              </a: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"@react-native-community/async-storage": "^1.6.1"</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 "16.8.6"</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 "0.60.5"</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"react-native-action-button": "^2.8.5"</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"react-native-elements": "^1.1.0"</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"react-native-fs": "^2.14.1"</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"react-native-gesture-handler": "^1.4.1"</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"react-native-gifted-chat": "^0.9.11"</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"react-native-image-picker": "^1.1.0"</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"react-native-reanimated": "^1.2.0"</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"react-native-swipeout": "^2.3.6"</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"react-native-swiper": "^1.6.0-nightly.3"</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"react-native-vector-icons": "^6.6.0"</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"react-navigation": "^4.0.0"</a:t>
              </a:r>
            </a:p>
            <a:p>
              <a:pPr>
                <a:lnSpc>
                  <a:spcPct val="110000"/>
                </a:lnSpc>
              </a:pPr>
              <a:r>
                <a:rPr lang="zh-CN" altLang="en-US" sz="2000" dirty="0">
                  <a:ln/>
                  <a:solidFill>
                    <a:srgbClr val="CC6699"/>
                  </a:solidFill>
                  <a:effectLst>
                    <a:reflection blurRad="6350" stA="53000" endA="300" endPos="35500" dir="5400000" sy="-90000" algn="bl" rotWithShape="0"/>
                  </a:effectLst>
                  <a:latin typeface="Source Sans Pro Black" panose="020B0803030403020204" charset="0"/>
                  <a:cs typeface="Source Sans Pro Black" panose="020B0803030403020204" charset="0"/>
                </a:rPr>
                <a:t>    "react-navigation-drawer": "^2.1.0"</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000 0.000000 L 0.001111 0.279259 " pathEditMode="relative" ptsTypes="">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0-ppt_w/2"/>
                                          </p:val>
                                        </p:tav>
                                      </p:tavLst>
                                    </p:anim>
                                    <p:anim calcmode="lin" valueType="num">
                                      <p:cBhvr additive="base">
                                        <p:cTn id="17" dur="500"/>
                                        <p:tgtEl>
                                          <p:spTgt spid="14"/>
                                        </p:tgtEl>
                                        <p:attrNameLst>
                                          <p:attrName>ppt_y</p:attrName>
                                        </p:attrNameLst>
                                      </p:cBhvr>
                                      <p:tavLst>
                                        <p:tav tm="0">
                                          <p:val>
                                            <p:strVal val="ppt_y"/>
                                          </p:val>
                                        </p:tav>
                                        <p:tav tm="100000">
                                          <p:val>
                                            <p:strVal val="ppt_y"/>
                                          </p:val>
                                        </p:tav>
                                      </p:tavLst>
                                    </p:anim>
                                    <p:set>
                                      <p:cBhvr>
                                        <p:cTn id="18" dur="1" fill="hold">
                                          <p:stCondLst>
                                            <p:cond delay="499"/>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3"/>
                                        </p:tgtEl>
                                      </p:cBhvr>
                                      <p:by x="250000" y="250000"/>
                                    </p:animScale>
                                  </p:childTnLst>
                                </p:cTn>
                              </p:par>
                              <p:par>
                                <p:cTn id="27" presetID="0" presetClass="path" presetSubtype="0" accel="50000" decel="50000" fill="hold" nodeType="withEffect">
                                  <p:stCondLst>
                                    <p:cond delay="0"/>
                                  </p:stCondLst>
                                  <p:childTnLst>
                                    <p:animMotion origin="layout" path="M -0.009583 -0.067500 L 0.692222 0.295463 " pathEditMode="relative" rAng="0" ptsTypes="">
                                      <p:cBhvr>
                                        <p:cTn id="28" dur="2000" fill="hold"/>
                                        <p:tgtEl>
                                          <p:spTgt spid="3"/>
                                        </p:tgtEl>
                                        <p:attrNameLst>
                                          <p:attrName>ppt_x</p:attrName>
                                          <p:attrName>ppt_y</p:attrName>
                                        </p:attrNameLst>
                                      </p:cBhvr>
                                      <p:rCtr x="33300" y="4300"/>
                                    </p:animMotion>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0000 0.000000 L -0.002083 0.119907 " pathEditMode="relative" ptsTypes="">
                                      <p:cBhvr>
                                        <p:cTn id="32" dur="2000" fill="hold"/>
                                        <p:tgtEl>
                                          <p:spTgt spid="3"/>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0.009444 -0.066296 L -0.743889 0.179815 " pathEditMode="relative" rAng="0" ptsTypes="">
                                      <p:cBhvr>
                                        <p:cTn id="36" dur="2000" fill="hold"/>
                                        <p:tgtEl>
                                          <p:spTgt spid="3"/>
                                        </p:tgtEl>
                                        <p:attrNameLst>
                                          <p:attrName>ppt_x</p:attrName>
                                          <p:attrName>ppt_y</p:attrName>
                                        </p:attrNameLst>
                                      </p:cBhvr>
                                      <p:rCtr x="-33500" y="2600"/>
                                    </p:animMotion>
                                  </p:childTnLst>
                                </p:cTn>
                              </p:par>
                            </p:childTnLst>
                          </p:cTn>
                        </p:par>
                      </p:childTnLst>
                    </p:cTn>
                  </p:par>
                  <p:par>
                    <p:cTn id="37" fill="hold">
                      <p:stCondLst>
                        <p:cond delay="indefinite"/>
                      </p:stCondLst>
                      <p:childTnLst>
                        <p:par>
                          <p:cTn id="38" fill="hold">
                            <p:stCondLst>
                              <p:cond delay="0"/>
                            </p:stCondLst>
                            <p:childTnLst>
                              <p:par>
                                <p:cTn id="39" presetID="53" presetClass="exit" presetSubtype="16" fill="hold" nodeType="clickEffect">
                                  <p:stCondLst>
                                    <p:cond delay="0"/>
                                  </p:stCondLst>
                                  <p:childTnLst>
                                    <p:anim calcmode="lin" valueType="num">
                                      <p:cBhvr>
                                        <p:cTn id="40" dur="500"/>
                                        <p:tgtEl>
                                          <p:spTgt spid="3"/>
                                        </p:tgtEl>
                                        <p:attrNameLst>
                                          <p:attrName>ppt_w</p:attrName>
                                        </p:attrNameLst>
                                      </p:cBhvr>
                                      <p:tavLst>
                                        <p:tav tm="0">
                                          <p:val>
                                            <p:strVal val="ppt_w"/>
                                          </p:val>
                                        </p:tav>
                                        <p:tav tm="100000">
                                          <p:val>
                                            <p:fltVal val="0"/>
                                          </p:val>
                                        </p:tav>
                                      </p:tavLst>
                                    </p:anim>
                                    <p:anim calcmode="lin" valueType="num">
                                      <p:cBhvr>
                                        <p:cTn id="41" dur="500"/>
                                        <p:tgtEl>
                                          <p:spTgt spid="3"/>
                                        </p:tgtEl>
                                        <p:attrNameLst>
                                          <p:attrName>ppt_h</p:attrName>
                                        </p:attrNameLst>
                                      </p:cBhvr>
                                      <p:tavLst>
                                        <p:tav tm="0">
                                          <p:val>
                                            <p:strVal val="ppt_h"/>
                                          </p:val>
                                        </p:tav>
                                        <p:tav tm="100000">
                                          <p:val>
                                            <p:fltVal val="0"/>
                                          </p:val>
                                        </p:tav>
                                      </p:tavLst>
                                    </p:anim>
                                    <p:animEffect transition="out" filter="fade">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052195" y="3651885"/>
            <a:ext cx="2369820" cy="2192020"/>
            <a:chOff x="4930" y="2646"/>
            <a:chExt cx="3732" cy="3452"/>
          </a:xfrm>
        </p:grpSpPr>
        <p:sp>
          <p:nvSpPr>
            <p:cNvPr id="4" name="椭圆 3"/>
            <p:cNvSpPr/>
            <p:nvPr/>
          </p:nvSpPr>
          <p:spPr>
            <a:xfrm>
              <a:off x="4930" y="2646"/>
              <a:ext cx="3733" cy="3452"/>
            </a:xfrm>
            <a:prstGeom prst="ellipse">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458" y="3573"/>
              <a:ext cx="2678" cy="1598"/>
            </a:xfrm>
            <a:prstGeom prst="rect">
              <a:avLst/>
            </a:prstGeom>
            <a:noFill/>
          </p:spPr>
          <p:txBody>
            <a:bodyPr wrap="square" rtlCol="0">
              <a:spAutoFit/>
            </a:bodyPr>
            <a:lstStyle/>
            <a:p>
              <a:pPr algn="ctr"/>
              <a:r>
                <a:rPr lang="en-US" altLang="zh-CN" sz="6000" dirty="0" err="1">
                  <a:solidFill>
                    <a:schemeClr val="bg1"/>
                  </a:solidFill>
                  <a:latin typeface="Tekton Pro" panose="020F0603020208020904" charset="0"/>
                  <a:cs typeface="Tekton Pro" panose="020F0603020208020904" charset="0"/>
                </a:rPr>
                <a:t>npm</a:t>
              </a:r>
              <a:endParaRPr lang="en-US" altLang="zh-CN" sz="6000" dirty="0">
                <a:solidFill>
                  <a:schemeClr val="bg1"/>
                </a:solidFill>
                <a:latin typeface="Tekton Pro" panose="020F0603020208020904" charset="0"/>
                <a:cs typeface="Tekton Pro" panose="020F0603020208020904" charset="0"/>
              </a:endParaRPr>
            </a:p>
          </p:txBody>
        </p:sp>
      </p:grpSp>
      <p:grpSp>
        <p:nvGrpSpPr>
          <p:cNvPr id="20" name="组合 19"/>
          <p:cNvGrpSpPr/>
          <p:nvPr/>
        </p:nvGrpSpPr>
        <p:grpSpPr>
          <a:xfrm>
            <a:off x="4900930" y="3651885"/>
            <a:ext cx="3125470" cy="2192020"/>
            <a:chOff x="8418" y="5171"/>
            <a:chExt cx="4922" cy="3452"/>
          </a:xfrm>
        </p:grpSpPr>
        <p:sp>
          <p:nvSpPr>
            <p:cNvPr id="6" name="椭圆 5"/>
            <p:cNvSpPr/>
            <p:nvPr/>
          </p:nvSpPr>
          <p:spPr>
            <a:xfrm>
              <a:off x="9013" y="5171"/>
              <a:ext cx="3733" cy="3452"/>
            </a:xfrm>
            <a:prstGeom prst="ellipse">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418" y="5953"/>
              <a:ext cx="4923" cy="1888"/>
            </a:xfrm>
            <a:prstGeom prst="rect">
              <a:avLst/>
            </a:prstGeom>
            <a:noFill/>
          </p:spPr>
          <p:txBody>
            <a:bodyPr wrap="square" rtlCol="0">
              <a:spAutoFit/>
            </a:bodyPr>
            <a:lstStyle/>
            <a:p>
              <a:pPr algn="ctr"/>
              <a:r>
                <a:rPr lang="en-US" altLang="zh-CN" sz="3600" dirty="0">
                  <a:solidFill>
                    <a:schemeClr val="bg1"/>
                  </a:solidFill>
                  <a:latin typeface="Tekton Pro" panose="020F0603020208020904" charset="0"/>
                  <a:cs typeface="Tekton Pro" panose="020F0603020208020904" charset="0"/>
                </a:rPr>
                <a:t>docker repository</a:t>
              </a:r>
            </a:p>
          </p:txBody>
        </p:sp>
      </p:grpSp>
      <p:sp>
        <p:nvSpPr>
          <p:cNvPr id="29" name="文本框 28"/>
          <p:cNvSpPr txBox="1"/>
          <p:nvPr/>
        </p:nvSpPr>
        <p:spPr>
          <a:xfrm>
            <a:off x="1043306" y="440372"/>
            <a:ext cx="2761615" cy="1753235"/>
          </a:xfrm>
          <a:prstGeom prst="rect">
            <a:avLst/>
          </a:prstGeom>
          <a:noFill/>
        </p:spPr>
        <p:txBody>
          <a:bodyPr wrap="square" rtlCol="0">
            <a:spAutoFit/>
          </a:bodyPr>
          <a:lstStyle/>
          <a:p>
            <a:r>
              <a:rPr lang="en-US" altLang="zh-CN" sz="10800" dirty="0">
                <a:solidFill>
                  <a:srgbClr val="1A2B5F"/>
                </a:solidFill>
                <a:latin typeface="李旭科书法" panose="02000603000000000000" charset="-122"/>
                <a:ea typeface="李旭科书法" panose="02000603000000000000" charset="-122"/>
                <a:cs typeface="李旭科书法" panose="02000603000000000000" charset="-122"/>
              </a:rPr>
              <a:t>1 </a:t>
            </a:r>
            <a:r>
              <a:rPr lang="zh-CN" altLang="en-US" sz="10800" dirty="0">
                <a:solidFill>
                  <a:srgbClr val="1A2B5F"/>
                </a:solidFill>
                <a:latin typeface="李旭科书法" panose="02000603000000000000" charset="-122"/>
                <a:ea typeface="李旭科书法" panose="02000603000000000000" charset="-122"/>
                <a:cs typeface="李旭科书法" panose="02000603000000000000" charset="-122"/>
              </a:rPr>
              <a:t>项</a:t>
            </a:r>
          </a:p>
        </p:txBody>
      </p:sp>
      <p:sp>
        <p:nvSpPr>
          <p:cNvPr id="40" name="文本框 39"/>
          <p:cNvSpPr txBox="1"/>
          <p:nvPr/>
        </p:nvSpPr>
        <p:spPr>
          <a:xfrm>
            <a:off x="5280660" y="230309"/>
            <a:ext cx="2746375" cy="1753235"/>
          </a:xfrm>
          <a:prstGeom prst="rect">
            <a:avLst/>
          </a:prstGeom>
          <a:noFill/>
        </p:spPr>
        <p:txBody>
          <a:bodyPr wrap="square" rtlCol="0">
            <a:spAutoFit/>
          </a:bodyPr>
          <a:lstStyle/>
          <a:p>
            <a:r>
              <a:rPr lang="zh-CN" altLang="en-US" sz="10800" dirty="0">
                <a:solidFill>
                  <a:srgbClr val="1A2B5F"/>
                </a:solidFill>
                <a:latin typeface="李旭科书法" panose="02000603000000000000" charset="-122"/>
                <a:ea typeface="李旭科书法" panose="02000603000000000000" charset="-122"/>
                <a:cs typeface="李旭科书法" panose="02000603000000000000" charset="-122"/>
              </a:rPr>
              <a:t>3 项</a:t>
            </a:r>
          </a:p>
        </p:txBody>
      </p:sp>
      <p:sp>
        <p:nvSpPr>
          <p:cNvPr id="3" name="文本框 2"/>
          <p:cNvSpPr txBox="1"/>
          <p:nvPr/>
        </p:nvSpPr>
        <p:spPr>
          <a:xfrm>
            <a:off x="457200" y="2233295"/>
            <a:ext cx="8101330" cy="1568450"/>
          </a:xfrm>
          <a:prstGeom prst="rect">
            <a:avLst/>
          </a:prstGeom>
          <a:noFill/>
        </p:spPr>
        <p:txBody>
          <a:bodyPr wrap="square" rtlCol="0">
            <a:spAutoFit/>
          </a:bodyPr>
          <a:lstStyle/>
          <a:p>
            <a:pPr algn="ctr"/>
            <a:r>
              <a:rPr lang="zh-CN" altLang="en-US" sz="9600" dirty="0">
                <a:solidFill>
                  <a:srgbClr val="1A2B5F"/>
                </a:solidFill>
                <a:effectLst>
                  <a:outerShdw blurRad="60007" dist="200025" dir="15000000" sy="30000" kx="-1800000" algn="bl" rotWithShape="0">
                    <a:prstClr val="black">
                      <a:alpha val="32000"/>
                    </a:prstClr>
                  </a:outerShdw>
                </a:effectLst>
                <a:latin typeface="李旭科书法" panose="02000603000000000000" charset="-122"/>
                <a:ea typeface="李旭科书法" panose="02000603000000000000" charset="-122"/>
              </a:rPr>
              <a:t>开源项目贡献</a:t>
            </a:r>
          </a:p>
        </p:txBody>
      </p:sp>
      <p:grpSp>
        <p:nvGrpSpPr>
          <p:cNvPr id="7" name="组合 6">
            <a:extLst>
              <a:ext uri="{FF2B5EF4-FFF2-40B4-BE49-F238E27FC236}">
                <a16:creationId xmlns:a16="http://schemas.microsoft.com/office/drawing/2014/main" id="{38B660B4-75A6-4B36-8504-49E816F08DEE}"/>
              </a:ext>
            </a:extLst>
          </p:cNvPr>
          <p:cNvGrpSpPr/>
          <p:nvPr/>
        </p:nvGrpSpPr>
        <p:grpSpPr>
          <a:xfrm>
            <a:off x="1179450" y="804672"/>
            <a:ext cx="6656832" cy="4542663"/>
            <a:chOff x="2911223" y="4457383"/>
            <a:chExt cx="3126105" cy="2192020"/>
          </a:xfrm>
        </p:grpSpPr>
        <p:sp>
          <p:nvSpPr>
            <p:cNvPr id="13" name="椭圆 12">
              <a:extLst>
                <a:ext uri="{FF2B5EF4-FFF2-40B4-BE49-F238E27FC236}">
                  <a16:creationId xmlns:a16="http://schemas.microsoft.com/office/drawing/2014/main" id="{130828E4-FD0B-4273-B448-199745B84E34}"/>
                </a:ext>
              </a:extLst>
            </p:cNvPr>
            <p:cNvSpPr/>
            <p:nvPr/>
          </p:nvSpPr>
          <p:spPr>
            <a:xfrm>
              <a:off x="3247390" y="4457383"/>
              <a:ext cx="2370455" cy="2192020"/>
            </a:xfrm>
            <a:prstGeom prst="ellipse">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C25E00CA-7494-4A29-B92E-6F5163FC0BD5}"/>
                </a:ext>
              </a:extLst>
            </p:cNvPr>
            <p:cNvSpPr txBox="1"/>
            <p:nvPr/>
          </p:nvSpPr>
          <p:spPr>
            <a:xfrm>
              <a:off x="2911223" y="5147420"/>
              <a:ext cx="3126105" cy="768111"/>
            </a:xfrm>
            <a:prstGeom prst="rect">
              <a:avLst/>
            </a:prstGeom>
            <a:noFill/>
          </p:spPr>
          <p:txBody>
            <a:bodyPr wrap="square" rtlCol="0">
              <a:spAutoFit/>
            </a:bodyPr>
            <a:lstStyle/>
            <a:p>
              <a:pPr algn="ctr"/>
              <a:r>
                <a:rPr lang="en-US" altLang="zh-CN" sz="8800" dirty="0">
                  <a:solidFill>
                    <a:schemeClr val="bg1"/>
                  </a:solidFill>
                  <a:latin typeface="Tekton Pro" panose="020F0603020208020904" charset="0"/>
                  <a:cs typeface="Tekton Pro" panose="020F0603020208020904" charset="0"/>
                </a:rPr>
                <a:t>GitHub</a:t>
              </a:r>
            </a:p>
          </p:txBody>
        </p:sp>
      </p:grpSp>
    </p:spTree>
    <p:custDataLst>
      <p:tags r:id="rId1"/>
    </p:custDataLst>
    <p:extLst>
      <p:ext uri="{BB962C8B-B14F-4D97-AF65-F5344CB8AC3E}">
        <p14:creationId xmlns:p14="http://schemas.microsoft.com/office/powerpoint/2010/main" val="245854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ntr" presetSubtype="0" fill="hold" grpId="0" nodeType="clickEffect">
                                  <p:stCondLst>
                                    <p:cond delay="0"/>
                                  </p:stCondLst>
                                  <p:childTnLst>
                                    <p:set>
                                      <p:cBhvr>
                                        <p:cTn id="15" dur="500"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anim calcmode="lin" valueType="num">
                                      <p:cBhvr>
                                        <p:cTn id="17" dur="500" fill="hold"/>
                                        <p:tgtEl>
                                          <p:spTgt spid="29"/>
                                        </p:tgtEl>
                                        <p:attrNameLst>
                                          <p:attrName>style.rotation</p:attrName>
                                        </p:attrNameLst>
                                      </p:cBhvr>
                                      <p:tavLst>
                                        <p:tav tm="0">
                                          <p:val>
                                            <p:fltVal val="720"/>
                                          </p:val>
                                        </p:tav>
                                        <p:tav tm="100000">
                                          <p:val>
                                            <p:fltVal val="0"/>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 calcmode="lin" valueType="num">
                                      <p:cBhvr>
                                        <p:cTn id="19" dur="500" fill="hold"/>
                                        <p:tgtEl>
                                          <p:spTgt spid="29"/>
                                        </p:tgtEl>
                                        <p:attrNameLst>
                                          <p:attrName>ppt_w</p:attrName>
                                        </p:attrNameLst>
                                      </p:cBhvr>
                                      <p:tavLst>
                                        <p:tav tm="0">
                                          <p:val>
                                            <p:fltVal val="0"/>
                                          </p:val>
                                        </p:tav>
                                        <p:tav tm="100000">
                                          <p:val>
                                            <p:strVal val="#ppt_w"/>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5"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1000" fill="hold"/>
                                        <p:tgtEl>
                                          <p:spTgt spid="40"/>
                                        </p:tgtEl>
                                        <p:attrNameLst>
                                          <p:attrName>ppt_w</p:attrName>
                                        </p:attrNameLst>
                                      </p:cBhvr>
                                      <p:tavLst>
                                        <p:tav tm="0">
                                          <p:val>
                                            <p:fltVal val="0"/>
                                          </p:val>
                                        </p:tav>
                                        <p:tav tm="100000">
                                          <p:val>
                                            <p:strVal val="#ppt_w"/>
                                          </p:val>
                                        </p:tav>
                                      </p:tavLst>
                                    </p:anim>
                                    <p:anim calcmode="lin" valueType="num">
                                      <p:cBhvr>
                                        <p:cTn id="31" dur="1000" fill="hold"/>
                                        <p:tgtEl>
                                          <p:spTgt spid="40"/>
                                        </p:tgtEl>
                                        <p:attrNameLst>
                                          <p:attrName>ppt_h</p:attrName>
                                        </p:attrNameLst>
                                      </p:cBhvr>
                                      <p:tavLst>
                                        <p:tav tm="0">
                                          <p:val>
                                            <p:fltVal val="0"/>
                                          </p:val>
                                        </p:tav>
                                        <p:tav tm="100000">
                                          <p:val>
                                            <p:strVal val="#ppt_h"/>
                                          </p:val>
                                        </p:tav>
                                      </p:tavLst>
                                    </p:anim>
                                    <p:anim calcmode="lin" valueType="num">
                                      <p:cBhvr>
                                        <p:cTn id="32"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4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1" nodeType="clickEffect">
                                  <p:stCondLst>
                                    <p:cond delay="0"/>
                                  </p:stCondLst>
                                  <p:childTnLst>
                                    <p:animEffect transition="out" filter="blinds(horizontal)">
                                      <p:cBhvr>
                                        <p:cTn id="37" dur="500"/>
                                        <p:tgtEl>
                                          <p:spTgt spid="29"/>
                                        </p:tgtEl>
                                      </p:cBhvr>
                                    </p:animEffect>
                                    <p:set>
                                      <p:cBhvr>
                                        <p:cTn id="38" dur="1" fill="hold">
                                          <p:stCondLst>
                                            <p:cond delay="499"/>
                                          </p:stCondLst>
                                        </p:cTn>
                                        <p:tgtEl>
                                          <p:spTgt spid="2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nodeType="clickEffect">
                                  <p:stCondLst>
                                    <p:cond delay="0"/>
                                  </p:stCondLst>
                                  <p:childTnLst>
                                    <p:animEffect transition="out" filter="blinds(horizontal)">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1" nodeType="clickEffect">
                                  <p:stCondLst>
                                    <p:cond delay="0"/>
                                  </p:stCondLst>
                                  <p:childTnLst>
                                    <p:animEffect transition="out" filter="blinds(horizontal)">
                                      <p:cBhvr>
                                        <p:cTn id="52" dur="500"/>
                                        <p:tgtEl>
                                          <p:spTgt spid="40"/>
                                        </p:tgtEl>
                                      </p:cBhvr>
                                    </p:animEffect>
                                    <p:set>
                                      <p:cBhvr>
                                        <p:cTn id="53" dur="1" fill="hold">
                                          <p:stCondLst>
                                            <p:cond delay="499"/>
                                          </p:stCondLst>
                                        </p:cTn>
                                        <p:tgtEl>
                                          <p:spTgt spid="4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40" grpId="0"/>
      <p:bldP spid="40" grpId="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60195" y="788670"/>
            <a:ext cx="6023610" cy="1568450"/>
          </a:xfrm>
          <a:prstGeom prst="rect">
            <a:avLst/>
          </a:prstGeom>
          <a:noFill/>
        </p:spPr>
        <p:txBody>
          <a:bodyPr wrap="square" rtlCol="0">
            <a:spAutoFit/>
          </a:bodyPr>
          <a:lstStyle/>
          <a:p>
            <a:pPr algn="ctr"/>
            <a:r>
              <a:rPr lang="zh-CN" altLang="en-US" sz="9600" dirty="0">
                <a:solidFill>
                  <a:srgbClr val="1A2B5F"/>
                </a:solidFill>
                <a:effectLst>
                  <a:outerShdw blurRad="60007" dist="200025" dir="15000000" sy="30000" kx="-1800000" algn="bl" rotWithShape="0">
                    <a:prstClr val="black">
                      <a:alpha val="32000"/>
                    </a:prstClr>
                  </a:outerShdw>
                </a:effectLst>
                <a:latin typeface="李旭科书法" panose="02000603000000000000" charset="-122"/>
                <a:ea typeface="李旭科书法" panose="02000603000000000000" charset="-122"/>
              </a:rPr>
              <a:t>未来展望</a:t>
            </a:r>
          </a:p>
        </p:txBody>
      </p:sp>
      <p:grpSp>
        <p:nvGrpSpPr>
          <p:cNvPr id="10" name="组合 9"/>
          <p:cNvGrpSpPr/>
          <p:nvPr/>
        </p:nvGrpSpPr>
        <p:grpSpPr>
          <a:xfrm>
            <a:off x="523240" y="4363720"/>
            <a:ext cx="1855470" cy="1662430"/>
            <a:chOff x="2223" y="4091"/>
            <a:chExt cx="2922" cy="2618"/>
          </a:xfrm>
        </p:grpSpPr>
        <p:sp>
          <p:nvSpPr>
            <p:cNvPr id="7" name="六边形 6"/>
            <p:cNvSpPr/>
            <p:nvPr/>
          </p:nvSpPr>
          <p:spPr>
            <a:xfrm>
              <a:off x="2223" y="4091"/>
              <a:ext cx="2915" cy="2618"/>
            </a:xfrm>
            <a:prstGeom prst="hexag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223" y="4552"/>
              <a:ext cx="2922" cy="1695"/>
            </a:xfrm>
            <a:prstGeom prst="rect">
              <a:avLst/>
            </a:prstGeom>
            <a:noFill/>
          </p:spPr>
          <p:txBody>
            <a:bodyPr wrap="square" rtlCol="0">
              <a:spAutoFit/>
            </a:bodyPr>
            <a:lstStyle/>
            <a:p>
              <a:pPr algn="ctr"/>
              <a:r>
                <a:rPr lang="zh-CN" altLang="en-US" sz="3200">
                  <a:solidFill>
                    <a:schemeClr val="bg1"/>
                  </a:solidFill>
                  <a:latin typeface="华文中宋" panose="02010600040101010101" charset="-122"/>
                  <a:ea typeface="华文中宋" panose="02010600040101010101" charset="-122"/>
                </a:rPr>
                <a:t>微信</a:t>
              </a:r>
            </a:p>
            <a:p>
              <a:pPr algn="ctr"/>
              <a:r>
                <a:rPr lang="zh-CN" altLang="en-US" sz="3200">
                  <a:solidFill>
                    <a:schemeClr val="bg1"/>
                  </a:solidFill>
                  <a:latin typeface="华文中宋" panose="02010600040101010101" charset="-122"/>
                  <a:ea typeface="华文中宋" panose="02010600040101010101" charset="-122"/>
                </a:rPr>
                <a:t>小程序</a:t>
              </a:r>
            </a:p>
          </p:txBody>
        </p:sp>
      </p:grpSp>
      <p:grpSp>
        <p:nvGrpSpPr>
          <p:cNvPr id="11" name="组合 10"/>
          <p:cNvGrpSpPr/>
          <p:nvPr/>
        </p:nvGrpSpPr>
        <p:grpSpPr>
          <a:xfrm>
            <a:off x="4013835" y="2597785"/>
            <a:ext cx="1855470" cy="1662430"/>
            <a:chOff x="2223" y="4091"/>
            <a:chExt cx="2922" cy="2618"/>
          </a:xfrm>
        </p:grpSpPr>
        <p:sp>
          <p:nvSpPr>
            <p:cNvPr id="12" name="六边形 11"/>
            <p:cNvSpPr/>
            <p:nvPr/>
          </p:nvSpPr>
          <p:spPr>
            <a:xfrm>
              <a:off x="2223" y="4091"/>
              <a:ext cx="2915" cy="2618"/>
            </a:xfrm>
            <a:prstGeom prst="hexag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223" y="4940"/>
              <a:ext cx="2922" cy="919"/>
            </a:xfrm>
            <a:prstGeom prst="rect">
              <a:avLst/>
            </a:prstGeom>
            <a:noFill/>
          </p:spPr>
          <p:txBody>
            <a:bodyPr wrap="square" rtlCol="0">
              <a:spAutoFit/>
            </a:bodyPr>
            <a:lstStyle/>
            <a:p>
              <a:pPr algn="ctr"/>
              <a:r>
                <a:rPr lang="zh-CN" altLang="en-US" sz="3200">
                  <a:solidFill>
                    <a:schemeClr val="bg1"/>
                  </a:solidFill>
                  <a:latin typeface="华文中宋" panose="02010600040101010101" charset="-122"/>
                  <a:ea typeface="华文中宋" panose="02010600040101010101" charset="-122"/>
                </a:rPr>
                <a:t>租赁</a:t>
              </a:r>
            </a:p>
          </p:txBody>
        </p:sp>
      </p:grpSp>
      <p:grpSp>
        <p:nvGrpSpPr>
          <p:cNvPr id="14" name="组合 13"/>
          <p:cNvGrpSpPr/>
          <p:nvPr/>
        </p:nvGrpSpPr>
        <p:grpSpPr>
          <a:xfrm>
            <a:off x="2374265" y="3719830"/>
            <a:ext cx="1855470" cy="1662430"/>
            <a:chOff x="2223" y="4091"/>
            <a:chExt cx="2922" cy="2618"/>
          </a:xfrm>
        </p:grpSpPr>
        <p:sp>
          <p:nvSpPr>
            <p:cNvPr id="15" name="六边形 14"/>
            <p:cNvSpPr/>
            <p:nvPr/>
          </p:nvSpPr>
          <p:spPr>
            <a:xfrm>
              <a:off x="2223" y="4091"/>
              <a:ext cx="2915" cy="2618"/>
            </a:xfrm>
            <a:prstGeom prst="hexag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223" y="4941"/>
              <a:ext cx="2922" cy="919"/>
            </a:xfrm>
            <a:prstGeom prst="rect">
              <a:avLst/>
            </a:prstGeom>
            <a:noFill/>
          </p:spPr>
          <p:txBody>
            <a:bodyPr wrap="square" rtlCol="0">
              <a:spAutoFit/>
            </a:bodyPr>
            <a:lstStyle/>
            <a:p>
              <a:pPr algn="ctr"/>
              <a:r>
                <a:rPr lang="zh-CN" altLang="en-US" sz="3200">
                  <a:solidFill>
                    <a:schemeClr val="bg1"/>
                  </a:solidFill>
                  <a:latin typeface="华文中宋" panose="02010600040101010101" charset="-122"/>
                  <a:ea typeface="华文中宋" panose="02010600040101010101" charset="-122"/>
                </a:rPr>
                <a:t>信用分</a:t>
              </a:r>
            </a:p>
          </p:txBody>
        </p:sp>
      </p:grpSp>
      <p:grpSp>
        <p:nvGrpSpPr>
          <p:cNvPr id="17" name="组合 16"/>
          <p:cNvGrpSpPr/>
          <p:nvPr/>
        </p:nvGrpSpPr>
        <p:grpSpPr>
          <a:xfrm>
            <a:off x="5987415" y="3311525"/>
            <a:ext cx="2407588" cy="2087880"/>
            <a:chOff x="2223" y="4091"/>
            <a:chExt cx="2927" cy="2618"/>
          </a:xfrm>
        </p:grpSpPr>
        <p:sp>
          <p:nvSpPr>
            <p:cNvPr id="18" name="六边形 17"/>
            <p:cNvSpPr/>
            <p:nvPr/>
          </p:nvSpPr>
          <p:spPr>
            <a:xfrm>
              <a:off x="2223" y="4091"/>
              <a:ext cx="2915" cy="2618"/>
            </a:xfrm>
            <a:prstGeom prst="hexag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228" y="4681"/>
              <a:ext cx="2922" cy="1350"/>
            </a:xfrm>
            <a:prstGeom prst="rect">
              <a:avLst/>
            </a:prstGeom>
            <a:noFill/>
          </p:spPr>
          <p:txBody>
            <a:bodyPr wrap="square" rtlCol="0">
              <a:spAutoFit/>
            </a:bodyPr>
            <a:lstStyle/>
            <a:p>
              <a:pPr algn="ctr"/>
              <a:r>
                <a:rPr lang="en-US" altLang="zh-CN" sz="3200">
                  <a:solidFill>
                    <a:schemeClr val="bg1"/>
                  </a:solidFill>
                  <a:latin typeface="华文中宋" panose="02010600040101010101" charset="-122"/>
                  <a:ea typeface="华文中宋" panose="02010600040101010101" charset="-122"/>
                </a:rPr>
                <a:t>C2C</a:t>
              </a:r>
            </a:p>
            <a:p>
              <a:pPr algn="ctr"/>
              <a:r>
                <a:rPr lang="en-US" altLang="zh-CN" sz="3200">
                  <a:solidFill>
                    <a:schemeClr val="bg1"/>
                  </a:solidFill>
                  <a:latin typeface="华文中宋" panose="02010600040101010101" charset="-122"/>
                  <a:ea typeface="华文中宋" panose="02010600040101010101" charset="-122"/>
                </a:rPr>
                <a:t>+C2B2C</a:t>
              </a:r>
            </a:p>
          </p:txBody>
        </p:sp>
      </p:grpSp>
      <p:grpSp>
        <p:nvGrpSpPr>
          <p:cNvPr id="22" name="组合 21"/>
          <p:cNvGrpSpPr/>
          <p:nvPr/>
        </p:nvGrpSpPr>
        <p:grpSpPr>
          <a:xfrm>
            <a:off x="4131945" y="4549775"/>
            <a:ext cx="1855470" cy="1662430"/>
            <a:chOff x="2223" y="4091"/>
            <a:chExt cx="2922" cy="2618"/>
          </a:xfrm>
        </p:grpSpPr>
        <p:sp>
          <p:nvSpPr>
            <p:cNvPr id="23" name="六边形 22"/>
            <p:cNvSpPr/>
            <p:nvPr/>
          </p:nvSpPr>
          <p:spPr>
            <a:xfrm>
              <a:off x="2223" y="4091"/>
              <a:ext cx="2915" cy="2618"/>
            </a:xfrm>
            <a:prstGeom prst="hexagon">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223" y="4553"/>
              <a:ext cx="2922" cy="1695"/>
            </a:xfrm>
            <a:prstGeom prst="rect">
              <a:avLst/>
            </a:prstGeom>
            <a:noFill/>
          </p:spPr>
          <p:txBody>
            <a:bodyPr wrap="square" rtlCol="0">
              <a:spAutoFit/>
            </a:bodyPr>
            <a:lstStyle/>
            <a:p>
              <a:pPr algn="ctr"/>
              <a:r>
                <a:rPr lang="zh-CN" altLang="en-US" sz="3200">
                  <a:solidFill>
                    <a:schemeClr val="bg1"/>
                  </a:solidFill>
                  <a:latin typeface="华文中宋" panose="02010600040101010101" charset="-122"/>
                  <a:ea typeface="华文中宋" panose="02010600040101010101" charset="-122"/>
                </a:rPr>
                <a:t>黄金</a:t>
              </a:r>
            </a:p>
            <a:p>
              <a:pPr algn="ctr"/>
              <a:r>
                <a:rPr lang="zh-CN" altLang="en-US" sz="3200">
                  <a:solidFill>
                    <a:schemeClr val="bg1"/>
                  </a:solidFill>
                  <a:latin typeface="华文中宋" panose="02010600040101010101" charset="-122"/>
                  <a:ea typeface="华文中宋" panose="02010600040101010101" charset="-122"/>
                </a:rPr>
                <a:t>铺位</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up)">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ppt_y</p:attrName>
                                        </p:attrNameLst>
                                      </p:cBhvr>
                                      <p:tavLst>
                                        <p:tav tm="0">
                                          <p:val>
                                            <p:strVal val="#ppt_y+#ppt_h*1.125000"/>
                                          </p:val>
                                        </p:tav>
                                        <p:tav tm="100000">
                                          <p:val>
                                            <p:strVal val="#ppt_y"/>
                                          </p:val>
                                        </p:tav>
                                      </p:tavLst>
                                    </p:anim>
                                    <p:animEffect transition="in" filter="wipe(up)">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ppt_y</p:attrName>
                                        </p:attrNameLst>
                                      </p:cBhvr>
                                      <p:tavLst>
                                        <p:tav tm="0">
                                          <p:val>
                                            <p:strVal val="#ppt_y+#ppt_h*1.125000"/>
                                          </p:val>
                                        </p:tav>
                                        <p:tav tm="100000">
                                          <p:val>
                                            <p:strVal val="#ppt_y"/>
                                          </p:val>
                                        </p:tav>
                                      </p:tavLst>
                                    </p:anim>
                                    <p:animEffect transition="in" filter="wipe(up)">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38860" y="2451621"/>
            <a:ext cx="6918579" cy="1862048"/>
          </a:xfrm>
          <a:prstGeom prst="rect">
            <a:avLst/>
          </a:prstGeom>
          <a:noFill/>
        </p:spPr>
        <p:txBody>
          <a:bodyPr wrap="square" rtlCol="0">
            <a:spAutoFit/>
          </a:bodyPr>
          <a:lstStyle/>
          <a:p>
            <a:pPr algn="ctr"/>
            <a:r>
              <a:rPr lang="zh-CN" altLang="en-US" sz="11500" dirty="0">
                <a:ln>
                  <a:noFill/>
                </a:ln>
                <a:solidFill>
                  <a:srgbClr val="CC6699"/>
                </a:solidFill>
                <a:effectLst>
                  <a:outerShdw blurRad="50800" dist="38100" dir="13500000" algn="br" rotWithShape="0">
                    <a:prstClr val="black">
                      <a:alpha val="40000"/>
                    </a:prstClr>
                  </a:outerShdw>
                </a:effectLst>
                <a:latin typeface="Stencil Std" panose="04020904080802020404" charset="0"/>
                <a:cs typeface="Stencil Std" panose="04020904080802020404" charset="0"/>
              </a:rPr>
              <a:t>三个三本</a:t>
            </a:r>
            <a:endParaRPr lang="en-US" altLang="zh-CN" sz="11500" dirty="0">
              <a:ln>
                <a:noFill/>
              </a:ln>
              <a:solidFill>
                <a:srgbClr val="CC6699"/>
              </a:solidFill>
              <a:effectLst>
                <a:outerShdw blurRad="50800" dist="38100" dir="13500000" algn="br" rotWithShape="0">
                  <a:prstClr val="black">
                    <a:alpha val="40000"/>
                  </a:prstClr>
                </a:outerShdw>
              </a:effectLst>
              <a:latin typeface="Stencil Std" panose="04020904080802020404" charset="0"/>
              <a:cs typeface="Stencil Std" panose="04020904080802020404" charset="0"/>
            </a:endParaRPr>
          </a:p>
        </p:txBody>
      </p:sp>
      <p:grpSp>
        <p:nvGrpSpPr>
          <p:cNvPr id="50" name="组合 49"/>
          <p:cNvGrpSpPr/>
          <p:nvPr/>
        </p:nvGrpSpPr>
        <p:grpSpPr>
          <a:xfrm>
            <a:off x="3627755" y="1263911"/>
            <a:ext cx="1879600" cy="3804920"/>
            <a:chOff x="5739" y="4481"/>
            <a:chExt cx="2960" cy="5992"/>
          </a:xfrm>
        </p:grpSpPr>
        <p:sp>
          <p:nvSpPr>
            <p:cNvPr id="13" name="矩形 12"/>
            <p:cNvSpPr/>
            <p:nvPr/>
          </p:nvSpPr>
          <p:spPr>
            <a:xfrm>
              <a:off x="5891" y="4481"/>
              <a:ext cx="2618" cy="5992"/>
            </a:xfrm>
            <a:prstGeom prst="rect">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832" y="4890"/>
              <a:ext cx="2677" cy="919"/>
            </a:xfrm>
            <a:prstGeom prst="rect">
              <a:avLst/>
            </a:prstGeom>
            <a:noFill/>
          </p:spPr>
          <p:txBody>
            <a:bodyPr wrap="square" rtlCol="0">
              <a:spAutoFit/>
            </a:bodyPr>
            <a:lstStyle/>
            <a:p>
              <a:pPr algn="ctr"/>
              <a:r>
                <a:rPr lang="zh-CN" altLang="en-US" sz="3200">
                  <a:solidFill>
                    <a:schemeClr val="bg1"/>
                  </a:solidFill>
                  <a:latin typeface="华文中宋" panose="02010600040101010101" charset="-122"/>
                  <a:ea typeface="华文中宋" panose="02010600040101010101" charset="-122"/>
                </a:rPr>
                <a:t>张建东</a:t>
              </a:r>
            </a:p>
          </p:txBody>
        </p:sp>
        <p:pic>
          <p:nvPicPr>
            <p:cNvPr id="40" name="图片 39" descr="EF336C3417058D5133C74DF057ACF6CB"/>
            <p:cNvPicPr>
              <a:picLocks noChangeAspect="1"/>
            </p:cNvPicPr>
            <p:nvPr/>
          </p:nvPicPr>
          <p:blipFill>
            <a:blip r:embed="rId4"/>
            <a:stretch>
              <a:fillRect/>
            </a:stretch>
          </p:blipFill>
          <p:spPr>
            <a:xfrm>
              <a:off x="6098" y="6173"/>
              <a:ext cx="2204" cy="2209"/>
            </a:xfrm>
            <a:prstGeom prst="rect">
              <a:avLst/>
            </a:prstGeom>
            <a:ln>
              <a:solidFill>
                <a:schemeClr val="bg1"/>
              </a:solidFill>
            </a:ln>
          </p:spPr>
        </p:pic>
        <p:sp>
          <p:nvSpPr>
            <p:cNvPr id="45" name="文本框 44"/>
            <p:cNvSpPr txBox="1"/>
            <p:nvPr/>
          </p:nvSpPr>
          <p:spPr>
            <a:xfrm>
              <a:off x="5739" y="8936"/>
              <a:ext cx="2960" cy="630"/>
            </a:xfrm>
            <a:prstGeom prst="rect">
              <a:avLst/>
            </a:prstGeom>
            <a:solidFill>
              <a:schemeClr val="bg1"/>
            </a:solidFill>
          </p:spPr>
          <p:txBody>
            <a:bodyPr wrap="square" rtlCol="0">
              <a:spAutoFit/>
            </a:bodyPr>
            <a:lstStyle/>
            <a:p>
              <a:pPr algn="ctr"/>
              <a:r>
                <a:rPr lang="zh-CN" altLang="en-US" sz="2000" dirty="0">
                  <a:solidFill>
                    <a:srgbClr val="1A2B5F"/>
                  </a:solidFill>
                  <a:latin typeface="李旭科书法" panose="02000603000000000000" charset="-122"/>
                  <a:ea typeface="李旭科书法" panose="02000603000000000000" charset="-122"/>
                </a:rPr>
                <a:t>技术经理</a:t>
              </a:r>
            </a:p>
          </p:txBody>
        </p:sp>
      </p:grpSp>
      <p:grpSp>
        <p:nvGrpSpPr>
          <p:cNvPr id="51" name="组合 50"/>
          <p:cNvGrpSpPr/>
          <p:nvPr/>
        </p:nvGrpSpPr>
        <p:grpSpPr>
          <a:xfrm>
            <a:off x="5271135" y="208280"/>
            <a:ext cx="2133600" cy="3542030"/>
            <a:chOff x="8301" y="328"/>
            <a:chExt cx="3360" cy="5578"/>
          </a:xfrm>
        </p:grpSpPr>
        <p:sp>
          <p:nvSpPr>
            <p:cNvPr id="31" name="文本框 30"/>
            <p:cNvSpPr txBox="1"/>
            <p:nvPr/>
          </p:nvSpPr>
          <p:spPr>
            <a:xfrm>
              <a:off x="9088" y="3369"/>
              <a:ext cx="1965" cy="1113"/>
            </a:xfrm>
            <a:prstGeom prst="rect">
              <a:avLst/>
            </a:prstGeom>
            <a:noFill/>
          </p:spPr>
          <p:txBody>
            <a:bodyPr wrap="square" rtlCol="0">
              <a:spAutoFit/>
            </a:bodyPr>
            <a:lstStyle/>
            <a:p>
              <a:pPr algn="ctr"/>
              <a:r>
                <a:rPr lang="zh-CN" altLang="en-US" sz="4000">
                  <a:solidFill>
                    <a:schemeClr val="bg1"/>
                  </a:solidFill>
                  <a:latin typeface="方正姚体" panose="02010601030101010101" charset="-122"/>
                  <a:ea typeface="方正姚体" panose="02010601030101010101" charset="-122"/>
                  <a:cs typeface="Poor Richard" panose="02080502050505020702" charset="0"/>
                </a:rPr>
                <a:t>后端</a:t>
              </a:r>
            </a:p>
          </p:txBody>
        </p:sp>
        <p:sp>
          <p:nvSpPr>
            <p:cNvPr id="6" name="矩形 5"/>
            <p:cNvSpPr/>
            <p:nvPr/>
          </p:nvSpPr>
          <p:spPr>
            <a:xfrm>
              <a:off x="8673" y="328"/>
              <a:ext cx="2618" cy="5578"/>
            </a:xfrm>
            <a:prstGeom prst="rect">
              <a:avLst/>
            </a:prstGeom>
            <a:solidFill>
              <a:srgbClr val="1A2B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699" y="4893"/>
              <a:ext cx="2566" cy="921"/>
            </a:xfrm>
            <a:prstGeom prst="rect">
              <a:avLst/>
            </a:prstGeom>
            <a:noFill/>
          </p:spPr>
          <p:txBody>
            <a:bodyPr wrap="square" rtlCol="0">
              <a:spAutoFit/>
            </a:bodyPr>
            <a:lstStyle/>
            <a:p>
              <a:pPr algn="ctr"/>
              <a:r>
                <a:rPr lang="zh-CN" altLang="en-US" sz="3200" dirty="0">
                  <a:solidFill>
                    <a:schemeClr val="bg1"/>
                  </a:solidFill>
                  <a:latin typeface="华文中宋" panose="02010600040101010101" charset="-122"/>
                  <a:ea typeface="华文中宋" panose="02010600040101010101" charset="-122"/>
                </a:rPr>
                <a:t>罗崟洪</a:t>
              </a:r>
            </a:p>
          </p:txBody>
        </p:sp>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4" y="2287"/>
              <a:ext cx="2196" cy="2196"/>
            </a:xfrm>
            <a:prstGeom prst="rect">
              <a:avLst/>
            </a:prstGeom>
            <a:ln>
              <a:solidFill>
                <a:schemeClr val="bg1"/>
              </a:solidFill>
            </a:ln>
          </p:spPr>
        </p:pic>
        <p:sp>
          <p:nvSpPr>
            <p:cNvPr id="46" name="文本框 45"/>
            <p:cNvSpPr txBox="1"/>
            <p:nvPr/>
          </p:nvSpPr>
          <p:spPr>
            <a:xfrm>
              <a:off x="8301" y="1158"/>
              <a:ext cx="3360" cy="580"/>
            </a:xfrm>
            <a:prstGeom prst="rect">
              <a:avLst/>
            </a:prstGeom>
            <a:solidFill>
              <a:schemeClr val="bg1"/>
            </a:solidFill>
          </p:spPr>
          <p:txBody>
            <a:bodyPr wrap="square" rtlCol="0">
              <a:spAutoFit/>
            </a:bodyPr>
            <a:lstStyle/>
            <a:p>
              <a:pPr algn="ctr"/>
              <a:r>
                <a:rPr lang="zh-CN" altLang="en-US">
                  <a:solidFill>
                    <a:srgbClr val="1A2B5F"/>
                  </a:solidFill>
                  <a:latin typeface="李旭科书法" panose="02000603000000000000" charset="-122"/>
                  <a:ea typeface="李旭科书法" panose="02000603000000000000" charset="-122"/>
                </a:rPr>
                <a:t>前端工程师</a:t>
              </a:r>
            </a:p>
          </p:txBody>
        </p:sp>
      </p:grpSp>
      <p:grpSp>
        <p:nvGrpSpPr>
          <p:cNvPr id="65" name="组合 64">
            <a:extLst>
              <a:ext uri="{FF2B5EF4-FFF2-40B4-BE49-F238E27FC236}">
                <a16:creationId xmlns:a16="http://schemas.microsoft.com/office/drawing/2014/main" id="{89F82D95-CD62-43D1-A809-3394C4763145}"/>
              </a:ext>
            </a:extLst>
          </p:cNvPr>
          <p:cNvGrpSpPr/>
          <p:nvPr/>
        </p:nvGrpSpPr>
        <p:grpSpPr>
          <a:xfrm>
            <a:off x="1691831" y="214507"/>
            <a:ext cx="2133600" cy="3542030"/>
            <a:chOff x="8301" y="328"/>
            <a:chExt cx="3360" cy="5578"/>
          </a:xfrm>
        </p:grpSpPr>
        <p:sp>
          <p:nvSpPr>
            <p:cNvPr id="66" name="文本框 65">
              <a:extLst>
                <a:ext uri="{FF2B5EF4-FFF2-40B4-BE49-F238E27FC236}">
                  <a16:creationId xmlns:a16="http://schemas.microsoft.com/office/drawing/2014/main" id="{A864093E-0F51-46F1-9B5B-DA640BB3B03F}"/>
                </a:ext>
              </a:extLst>
            </p:cNvPr>
            <p:cNvSpPr txBox="1"/>
            <p:nvPr/>
          </p:nvSpPr>
          <p:spPr>
            <a:xfrm>
              <a:off x="9088" y="3369"/>
              <a:ext cx="1965" cy="1113"/>
            </a:xfrm>
            <a:prstGeom prst="rect">
              <a:avLst/>
            </a:prstGeom>
            <a:noFill/>
          </p:spPr>
          <p:txBody>
            <a:bodyPr wrap="square" rtlCol="0">
              <a:spAutoFit/>
            </a:bodyPr>
            <a:lstStyle/>
            <a:p>
              <a:pPr algn="ctr"/>
              <a:r>
                <a:rPr lang="zh-CN" altLang="en-US" sz="4000">
                  <a:solidFill>
                    <a:schemeClr val="bg1"/>
                  </a:solidFill>
                  <a:latin typeface="方正姚体" panose="02010601030101010101" charset="-122"/>
                  <a:ea typeface="方正姚体" panose="02010601030101010101" charset="-122"/>
                  <a:cs typeface="Poor Richard" panose="02080502050505020702" charset="0"/>
                </a:rPr>
                <a:t>后端</a:t>
              </a:r>
            </a:p>
          </p:txBody>
        </p:sp>
        <p:sp>
          <p:nvSpPr>
            <p:cNvPr id="67" name="矩形 66">
              <a:extLst>
                <a:ext uri="{FF2B5EF4-FFF2-40B4-BE49-F238E27FC236}">
                  <a16:creationId xmlns:a16="http://schemas.microsoft.com/office/drawing/2014/main" id="{E1664698-2355-48F5-B5BC-4A81DC72A3B3}"/>
                </a:ext>
              </a:extLst>
            </p:cNvPr>
            <p:cNvSpPr/>
            <p:nvPr/>
          </p:nvSpPr>
          <p:spPr>
            <a:xfrm>
              <a:off x="8673" y="328"/>
              <a:ext cx="2618" cy="5578"/>
            </a:xfrm>
            <a:prstGeom prst="rect">
              <a:avLst/>
            </a:prstGeom>
            <a:solidFill>
              <a:srgbClr val="1A2B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3E49EF17-FAA1-42AA-A30D-982EAA564E51}"/>
                </a:ext>
              </a:extLst>
            </p:cNvPr>
            <p:cNvSpPr txBox="1"/>
            <p:nvPr/>
          </p:nvSpPr>
          <p:spPr>
            <a:xfrm>
              <a:off x="8699" y="4893"/>
              <a:ext cx="2566" cy="921"/>
            </a:xfrm>
            <a:prstGeom prst="rect">
              <a:avLst/>
            </a:prstGeom>
            <a:noFill/>
          </p:spPr>
          <p:txBody>
            <a:bodyPr wrap="square" rtlCol="0">
              <a:spAutoFit/>
            </a:bodyPr>
            <a:lstStyle/>
            <a:p>
              <a:pPr algn="ctr"/>
              <a:r>
                <a:rPr lang="zh-CN" altLang="en-US" sz="3200" dirty="0">
                  <a:solidFill>
                    <a:schemeClr val="bg1"/>
                  </a:solidFill>
                  <a:latin typeface="华文中宋" panose="02010600040101010101" charset="-122"/>
                  <a:ea typeface="华文中宋" panose="02010600040101010101" charset="-122"/>
                </a:rPr>
                <a:t>梅洛瑜</a:t>
              </a:r>
            </a:p>
          </p:txBody>
        </p:sp>
        <p:pic>
          <p:nvPicPr>
            <p:cNvPr id="69" name="图片 68">
              <a:extLst>
                <a:ext uri="{FF2B5EF4-FFF2-40B4-BE49-F238E27FC236}">
                  <a16:creationId xmlns:a16="http://schemas.microsoft.com/office/drawing/2014/main" id="{48C601B4-849F-4420-9EFA-D5D20DF3B2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 y="2287"/>
              <a:ext cx="2196" cy="2196"/>
            </a:xfrm>
            <a:prstGeom prst="rect">
              <a:avLst/>
            </a:prstGeom>
            <a:ln>
              <a:solidFill>
                <a:schemeClr val="bg1"/>
              </a:solidFill>
            </a:ln>
          </p:spPr>
        </p:pic>
        <p:sp>
          <p:nvSpPr>
            <p:cNvPr id="70" name="文本框 69">
              <a:extLst>
                <a:ext uri="{FF2B5EF4-FFF2-40B4-BE49-F238E27FC236}">
                  <a16:creationId xmlns:a16="http://schemas.microsoft.com/office/drawing/2014/main" id="{5BEF285E-3506-4473-AC1F-66BEAC994465}"/>
                </a:ext>
              </a:extLst>
            </p:cNvPr>
            <p:cNvSpPr txBox="1"/>
            <p:nvPr/>
          </p:nvSpPr>
          <p:spPr>
            <a:xfrm>
              <a:off x="8301" y="1158"/>
              <a:ext cx="3360" cy="580"/>
            </a:xfrm>
            <a:prstGeom prst="rect">
              <a:avLst/>
            </a:prstGeom>
            <a:solidFill>
              <a:schemeClr val="bg1"/>
            </a:solidFill>
          </p:spPr>
          <p:txBody>
            <a:bodyPr wrap="square" rtlCol="0">
              <a:spAutoFit/>
            </a:bodyPr>
            <a:lstStyle/>
            <a:p>
              <a:pPr algn="ctr"/>
              <a:r>
                <a:rPr lang="zh-CN" altLang="en-US" dirty="0">
                  <a:solidFill>
                    <a:srgbClr val="1A2B5F"/>
                  </a:solidFill>
                  <a:latin typeface="李旭科书法" panose="02000603000000000000" charset="-122"/>
                  <a:ea typeface="李旭科书法" panose="02000603000000000000" charset="-122"/>
                </a:rPr>
                <a:t>产品经理</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xit" presetSubtype="0" fill="hold" grpId="0" nodeType="clickEffect">
                                  <p:stCondLst>
                                    <p:cond delay="0"/>
                                  </p:stCondLst>
                                  <p:childTnLst>
                                    <p:animEffect transition="out" filter="fade">
                                      <p:cBhvr>
                                        <p:cTn id="6" dur="800" accel="100000">
                                          <p:stCondLst>
                                            <p:cond delay="200"/>
                                          </p:stCondLst>
                                        </p:cTn>
                                        <p:tgtEl>
                                          <p:spTgt spid="3"/>
                                        </p:tgtEl>
                                      </p:cBhvr>
                                    </p:animEffect>
                                    <p:anim calcmode="lin" valueType="num">
                                      <p:cBhvr>
                                        <p:cTn id="7" dur="800" accel="100000">
                                          <p:stCondLst>
                                            <p:cond delay="200"/>
                                          </p:stCondLst>
                                        </p:cTn>
                                        <p:tgtEl>
                                          <p:spTgt spid="3"/>
                                        </p:tgtEl>
                                        <p:attrNameLst>
                                          <p:attrName>style.rotation</p:attrName>
                                        </p:attrNameLst>
                                      </p:cBhvr>
                                      <p:tavLst>
                                        <p:tav tm="0">
                                          <p:val>
                                            <p:fltVal val="0"/>
                                          </p:val>
                                        </p:tav>
                                        <p:tav tm="100000">
                                          <p:val>
                                            <p:fltVal val="-90"/>
                                          </p:val>
                                        </p:tav>
                                      </p:tavLst>
                                    </p:anim>
                                    <p:anim calcmode="lin" valueType="num">
                                      <p:cBhvr>
                                        <p:cTn id="8" dur="200" decel="100000"/>
                                        <p:tgtEl>
                                          <p:spTgt spid="3"/>
                                        </p:tgtEl>
                                        <p:attrNameLst>
                                          <p:attrName>ppt_x</p:attrName>
                                        </p:attrNameLst>
                                      </p:cBhvr>
                                      <p:tavLst>
                                        <p:tav tm="0">
                                          <p:val>
                                            <p:strVal val="ppt_x"/>
                                          </p:val>
                                        </p:tav>
                                        <p:tav tm="100000">
                                          <p:val>
                                            <p:strVal val="ppt_x-0.05"/>
                                          </p:val>
                                        </p:tav>
                                      </p:tavLst>
                                    </p:anim>
                                    <p:anim calcmode="lin" valueType="num">
                                      <p:cBhvr>
                                        <p:cTn id="9" dur="200" decel="100000"/>
                                        <p:tgtEl>
                                          <p:spTgt spid="3"/>
                                        </p:tgtEl>
                                        <p:attrNameLst>
                                          <p:attrName>ppt_y</p:attrName>
                                        </p:attrNameLst>
                                      </p:cBhvr>
                                      <p:tavLst>
                                        <p:tav tm="0">
                                          <p:val>
                                            <p:strVal val="ppt_y"/>
                                          </p:val>
                                        </p:tav>
                                        <p:tav tm="100000">
                                          <p:val>
                                            <p:strVal val="ppt_y+0.1"/>
                                          </p:val>
                                        </p:tav>
                                      </p:tavLst>
                                    </p:anim>
                                    <p:anim calcmode="lin" valueType="num">
                                      <p:cBhvr>
                                        <p:cTn id="10" dur="800" accel="100000">
                                          <p:stCondLst>
                                            <p:cond delay="200"/>
                                          </p:stCondLst>
                                        </p:cTn>
                                        <p:tgtEl>
                                          <p:spTgt spid="3"/>
                                        </p:tgtEl>
                                        <p:attrNameLst>
                                          <p:attrName>ppt_x</p:attrName>
                                        </p:attrNameLst>
                                      </p:cBhvr>
                                      <p:tavLst>
                                        <p:tav tm="0">
                                          <p:val>
                                            <p:strVal val="ppt_x"/>
                                          </p:val>
                                        </p:tav>
                                        <p:tav tm="100000">
                                          <p:val>
                                            <p:strVal val="ppt_x+0.4+0.05"/>
                                          </p:val>
                                        </p:tav>
                                      </p:tavLst>
                                    </p:anim>
                                    <p:anim calcmode="lin" valueType="num">
                                      <p:cBhvr>
                                        <p:cTn id="11" dur="800" accel="100000">
                                          <p:stCondLst>
                                            <p:cond delay="200"/>
                                          </p:stCondLst>
                                        </p:cTn>
                                        <p:tgtEl>
                                          <p:spTgt spid="3"/>
                                        </p:tgtEl>
                                        <p:attrNameLst>
                                          <p:attrName>ppt_y</p:attrName>
                                        </p:attrNameLst>
                                      </p:cBhvr>
                                      <p:tavLst>
                                        <p:tav tm="0">
                                          <p:val>
                                            <p:strVal val="ppt_y"/>
                                          </p:val>
                                        </p:tav>
                                        <p:tav tm="100000">
                                          <p:val>
                                            <p:strVal val="ppt_y-0.4-0.1"/>
                                          </p:val>
                                        </p:tav>
                                      </p:tavLst>
                                    </p:anim>
                                    <p:set>
                                      <p:cBhvr>
                                        <p:cTn id="12" dur="1" fill="hold">
                                          <p:stCondLst>
                                            <p:cond delay="9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ppt_x"/>
                                          </p:val>
                                        </p:tav>
                                        <p:tav tm="100000">
                                          <p:val>
                                            <p:strVal val="#ppt_x"/>
                                          </p:val>
                                        </p:tav>
                                      </p:tavLst>
                                    </p:anim>
                                    <p:anim calcmode="lin" valueType="num">
                                      <p:cBhvr additive="base">
                                        <p:cTn id="18"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3588385"/>
            <a:ext cx="9190355" cy="3296920"/>
          </a:xfrm>
          <a:prstGeom prst="rect">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logo外部透明"/>
          <p:cNvPicPr>
            <a:picLocks noChangeAspect="1"/>
          </p:cNvPicPr>
          <p:nvPr/>
        </p:nvPicPr>
        <p:blipFill>
          <a:blip r:embed="rId4"/>
          <a:stretch>
            <a:fillRect/>
          </a:stretch>
        </p:blipFill>
        <p:spPr>
          <a:xfrm>
            <a:off x="224544" y="-588012"/>
            <a:ext cx="4991735" cy="4991735"/>
          </a:xfrm>
          <a:prstGeom prst="rect">
            <a:avLst/>
          </a:prstGeom>
        </p:spPr>
      </p:pic>
      <p:sp>
        <p:nvSpPr>
          <p:cNvPr id="9" name="文本框 8"/>
          <p:cNvSpPr txBox="1"/>
          <p:nvPr/>
        </p:nvSpPr>
        <p:spPr>
          <a:xfrm>
            <a:off x="406082" y="3811012"/>
            <a:ext cx="8378190" cy="3046988"/>
          </a:xfrm>
          <a:prstGeom prst="rect">
            <a:avLst/>
          </a:prstGeom>
          <a:noFill/>
        </p:spPr>
        <p:txBody>
          <a:bodyPr wrap="square" rtlCol="0">
            <a:spAutoFit/>
          </a:bodyPr>
          <a:lstStyle/>
          <a:p>
            <a:pPr algn="dist"/>
            <a:r>
              <a:rPr lang="en-US" altLang="zh-CN" sz="4800" dirty="0">
                <a:solidFill>
                  <a:schemeClr val="bg1"/>
                </a:solidFill>
                <a:latin typeface="Source Sans Pro Black" panose="020B0803030403020204" charset="0"/>
                <a:cs typeface="Source Sans Pro Black" panose="020B0803030403020204" charset="0"/>
              </a:rPr>
              <a:t>For Students’ Better Life</a:t>
            </a:r>
          </a:p>
          <a:p>
            <a:pPr algn="dist"/>
            <a:r>
              <a:rPr lang="zh-CN" altLang="en-US" sz="4800" dirty="0">
                <a:solidFill>
                  <a:schemeClr val="bg1"/>
                </a:solidFill>
                <a:latin typeface="Source Sans Pro Black" panose="020B0803030403020204" charset="0"/>
                <a:cs typeface="Source Sans Pro Black" panose="020B0803030403020204" charset="0"/>
              </a:rPr>
              <a:t>♥</a:t>
            </a:r>
            <a:endParaRPr lang="en-US" altLang="zh-CN" sz="4800" dirty="0">
              <a:solidFill>
                <a:schemeClr val="bg1"/>
              </a:solidFill>
              <a:latin typeface="Source Sans Pro Black" panose="020B0803030403020204" charset="0"/>
              <a:cs typeface="Source Sans Pro Black" panose="020B0803030403020204" charset="0"/>
            </a:endParaRPr>
          </a:p>
          <a:p>
            <a:pPr algn="ctr"/>
            <a:r>
              <a:rPr lang="en-US" altLang="zh-CN" sz="4800" dirty="0" err="1">
                <a:solidFill>
                  <a:schemeClr val="bg1"/>
                </a:solidFill>
                <a:latin typeface="Source Sans Pro Black" panose="020B0803030403020204" charset="0"/>
                <a:cs typeface="Source Sans Pro Black" panose="020B0803030403020204" charset="0"/>
              </a:rPr>
              <a:t>Hackthon</a:t>
            </a:r>
            <a:endParaRPr lang="en-US" altLang="zh-CN" sz="4800" dirty="0">
              <a:solidFill>
                <a:schemeClr val="bg1"/>
              </a:solidFill>
              <a:latin typeface="Source Sans Pro Black" panose="020B0803030403020204" charset="0"/>
              <a:cs typeface="Source Sans Pro Black" panose="020B0803030403020204" charset="0"/>
            </a:endParaRPr>
          </a:p>
          <a:p>
            <a:pPr algn="dist"/>
            <a:endParaRPr lang="en-US" altLang="zh-CN" sz="4800" dirty="0">
              <a:solidFill>
                <a:schemeClr val="bg1"/>
              </a:solidFill>
              <a:latin typeface="Source Sans Pro Black" panose="020B0803030403020204" charset="0"/>
              <a:cs typeface="Source Sans Pro Black" panose="020B0803030403020204" charset="0"/>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6279" y="506781"/>
            <a:ext cx="2802148" cy="280214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2B5F"/>
        </a:solidFill>
        <a:effectLst/>
      </p:bgPr>
    </p:bg>
    <p:spTree>
      <p:nvGrpSpPr>
        <p:cNvPr id="1" name=""/>
        <p:cNvGrpSpPr/>
        <p:nvPr/>
      </p:nvGrpSpPr>
      <p:grpSpPr>
        <a:xfrm>
          <a:off x="0" y="0"/>
          <a:ext cx="0" cy="0"/>
          <a:chOff x="0" y="0"/>
          <a:chExt cx="0" cy="0"/>
        </a:xfrm>
      </p:grpSpPr>
      <p:sp>
        <p:nvSpPr>
          <p:cNvPr id="4" name="矩形 3"/>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298065" y="2228850"/>
            <a:ext cx="4547235" cy="2399665"/>
          </a:xfrm>
          <a:prstGeom prst="rect">
            <a:avLst/>
          </a:prstGeom>
          <a:noFill/>
        </p:spPr>
        <p:txBody>
          <a:bodyPr wrap="square" rtlCol="0">
            <a:spAutoFit/>
          </a:bodyPr>
          <a:lstStyle/>
          <a:p>
            <a:r>
              <a:rPr lang="zh-CN" altLang="en-US" sz="15000">
                <a:solidFill>
                  <a:schemeClr val="bg1"/>
                </a:solidFill>
                <a:effectLst/>
                <a:latin typeface="李旭科书法" panose="02000603000000000000" charset="-122"/>
                <a:ea typeface="李旭科书法" panose="02000603000000000000" charset="-122"/>
              </a:rPr>
              <a:t>闲置</a:t>
            </a:r>
          </a:p>
        </p:txBody>
      </p:sp>
      <p:grpSp>
        <p:nvGrpSpPr>
          <p:cNvPr id="16" name="组合 15"/>
          <p:cNvGrpSpPr/>
          <p:nvPr/>
        </p:nvGrpSpPr>
        <p:grpSpPr>
          <a:xfrm>
            <a:off x="307334" y="2036445"/>
            <a:ext cx="8571871" cy="2784519"/>
            <a:chOff x="1002" y="1584"/>
            <a:chExt cx="14122" cy="4607"/>
          </a:xfrm>
        </p:grpSpPr>
        <p:sp>
          <p:nvSpPr>
            <p:cNvPr id="2" name="文本框 1"/>
            <p:cNvSpPr txBox="1"/>
            <p:nvPr/>
          </p:nvSpPr>
          <p:spPr>
            <a:xfrm>
              <a:off x="3807" y="1769"/>
              <a:ext cx="5860" cy="3817"/>
            </a:xfrm>
            <a:prstGeom prst="rect">
              <a:avLst/>
            </a:prstGeom>
            <a:noFill/>
          </p:spPr>
          <p:txBody>
            <a:bodyPr wrap="square" rtlCol="0">
              <a:spAutoFit/>
            </a:bodyPr>
            <a:lstStyle/>
            <a:p>
              <a:r>
                <a:rPr lang="zh-CN" altLang="en-US"/>
                <a:t>我相信，在座各位大部分同学都或多或少对宿舍里的闲置物品有困扰。</a:t>
              </a:r>
            </a:p>
            <a:p>
              <a:r>
                <a:rPr lang="zh-CN" altLang="en-US"/>
                <a:t>我们有很多用过的教材、暂时不需要的东西、想要转手的电子产品等占用了宿舍里本就不多的空间。</a:t>
              </a:r>
            </a:p>
            <a:p>
              <a:r>
                <a:rPr lang="zh-CN" altLang="en-US"/>
                <a:t>你说没有困扰？</a:t>
              </a:r>
            </a:p>
          </p:txBody>
        </p:sp>
        <p:grpSp>
          <p:nvGrpSpPr>
            <p:cNvPr id="10" name="组合 9"/>
            <p:cNvGrpSpPr/>
            <p:nvPr/>
          </p:nvGrpSpPr>
          <p:grpSpPr>
            <a:xfrm>
              <a:off x="1002" y="1584"/>
              <a:ext cx="14122" cy="4607"/>
              <a:chOff x="1289" y="3856"/>
              <a:chExt cx="13379" cy="4099"/>
            </a:xfrm>
          </p:grpSpPr>
          <p:pic>
            <p:nvPicPr>
              <p:cNvPr id="3" name="图片 2" descr=")90_{$U0J`AMOV[JNW1M$L0"/>
              <p:cNvPicPr>
                <a:picLocks noChangeAspect="1"/>
              </p:cNvPicPr>
              <p:nvPr/>
            </p:nvPicPr>
            <p:blipFill>
              <a:blip r:embed="rId4"/>
              <a:srcRect r="45762"/>
              <a:stretch>
                <a:fillRect/>
              </a:stretch>
            </p:blipFill>
            <p:spPr>
              <a:xfrm>
                <a:off x="1289" y="3856"/>
                <a:ext cx="7864" cy="4099"/>
              </a:xfrm>
              <a:prstGeom prst="rect">
                <a:avLst/>
              </a:prstGeom>
            </p:spPr>
          </p:pic>
          <p:pic>
            <p:nvPicPr>
              <p:cNvPr id="5" name="图片 4" descr=")90_{$U0J`AMOV[JNW1M$L0"/>
              <p:cNvPicPr>
                <a:picLocks noChangeAspect="1"/>
              </p:cNvPicPr>
              <p:nvPr/>
            </p:nvPicPr>
            <p:blipFill>
              <a:blip r:embed="rId4"/>
              <a:srcRect l="61970"/>
              <a:stretch>
                <a:fillRect/>
              </a:stretch>
            </p:blipFill>
            <p:spPr>
              <a:xfrm>
                <a:off x="9154" y="3856"/>
                <a:ext cx="5514" cy="4099"/>
              </a:xfrm>
              <a:prstGeom prst="rect">
                <a:avLst/>
              </a:prstGeom>
            </p:spPr>
          </p:pic>
        </p:grpSp>
        <p:sp>
          <p:nvSpPr>
            <p:cNvPr id="13" name="矩形 12"/>
            <p:cNvSpPr/>
            <p:nvPr/>
          </p:nvSpPr>
          <p:spPr>
            <a:xfrm>
              <a:off x="9303" y="4342"/>
              <a:ext cx="4829" cy="1726"/>
            </a:xfrm>
            <a:prstGeom prst="rect">
              <a:avLst/>
            </a:prstGeom>
            <a:noFill/>
            <a:ln w="28575">
              <a:solidFill>
                <a:srgbClr val="1A2B5F"/>
              </a:solidFill>
            </a:ln>
            <a:extLst>
              <a:ext uri="{909E8E84-426E-40DD-AFC4-6F175D3DCCD1}">
                <a14:hiddenFill xmlns:a14="http://schemas.microsoft.com/office/drawing/2010/main">
                  <a:solidFill>
                    <a:srgbClr val="1A2B5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451" y="4745"/>
              <a:ext cx="2082" cy="966"/>
            </a:xfrm>
            <a:prstGeom prst="rect">
              <a:avLst/>
            </a:prstGeom>
            <a:noFill/>
          </p:spPr>
          <p:txBody>
            <a:bodyPr wrap="square" rtlCol="0">
              <a:spAutoFit/>
            </a:bodyPr>
            <a:lstStyle/>
            <a:p>
              <a:r>
                <a:rPr lang="en-US" altLang="zh-CN" sz="3200">
                  <a:ln w="10160">
                    <a:solidFill>
                      <a:schemeClr val="accent5"/>
                    </a:solidFill>
                    <a:prstDash val="solid"/>
                  </a:ln>
                  <a:solidFill>
                    <a:srgbClr val="1A2B5F"/>
                  </a:solidFill>
                  <a:effectLst>
                    <a:outerShdw blurRad="38100" dist="22860" dir="5400000" algn="tl" rotWithShape="0">
                      <a:srgbClr val="000000">
                        <a:alpha val="30000"/>
                      </a:srgbClr>
                    </a:outerShdw>
                  </a:effectLst>
                </a:rPr>
                <a:t>&gt;85%</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图片 18" descr="词云"/>
          <p:cNvPicPr>
            <a:picLocks noChangeAspect="1"/>
          </p:cNvPicPr>
          <p:nvPr/>
        </p:nvPicPr>
        <p:blipFill>
          <a:blip r:embed="rId4"/>
          <a:stretch>
            <a:fillRect/>
          </a:stretch>
        </p:blipFill>
        <p:spPr>
          <a:xfrm>
            <a:off x="1221740" y="78105"/>
            <a:ext cx="6701155" cy="670115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descr="词云"/>
          <p:cNvPicPr>
            <a:picLocks noChangeAspect="1"/>
          </p:cNvPicPr>
          <p:nvPr/>
        </p:nvPicPr>
        <p:blipFill>
          <a:blip r:embed="rId4"/>
          <a:stretch>
            <a:fillRect/>
          </a:stretch>
        </p:blipFill>
        <p:spPr>
          <a:xfrm>
            <a:off x="1221740" y="78105"/>
            <a:ext cx="6701155" cy="6701155"/>
          </a:xfrm>
          <a:prstGeom prst="rect">
            <a:avLst/>
          </a:prstGeom>
          <a:ln>
            <a:solidFill>
              <a:srgbClr val="1A2B5F"/>
            </a:solidFill>
          </a:ln>
        </p:spPr>
      </p:pic>
      <p:grpSp>
        <p:nvGrpSpPr>
          <p:cNvPr id="8" name="组合 7"/>
          <p:cNvGrpSpPr/>
          <p:nvPr/>
        </p:nvGrpSpPr>
        <p:grpSpPr>
          <a:xfrm>
            <a:off x="537845" y="807720"/>
            <a:ext cx="2642870" cy="2501900"/>
            <a:chOff x="903" y="3689"/>
            <a:chExt cx="4162" cy="3940"/>
          </a:xfrm>
        </p:grpSpPr>
        <p:sp>
          <p:nvSpPr>
            <p:cNvPr id="2" name="椭圆 1"/>
            <p:cNvSpPr/>
            <p:nvPr/>
          </p:nvSpPr>
          <p:spPr>
            <a:xfrm>
              <a:off x="903" y="3689"/>
              <a:ext cx="4163" cy="3941"/>
            </a:xfrm>
            <a:prstGeom prst="ellipse">
              <a:avLst/>
            </a:prstGeom>
            <a:solidFill>
              <a:srgbClr val="1A2B5F"/>
            </a:solidFill>
            <a:ln>
              <a:solidFill>
                <a:srgbClr val="1A2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493" y="3988"/>
              <a:ext cx="982" cy="3343"/>
            </a:xfrm>
            <a:prstGeom prst="rect">
              <a:avLst/>
            </a:prstGeom>
            <a:noFill/>
          </p:spPr>
          <p:txBody>
            <a:bodyPr wrap="square" rtlCol="0">
              <a:spAutoFit/>
            </a:bodyPr>
            <a:lstStyle/>
            <a:p>
              <a:r>
                <a:rPr lang="zh-CN" altLang="en-US" sz="4400">
                  <a:solidFill>
                    <a:schemeClr val="bg1"/>
                  </a:solidFill>
                  <a:latin typeface="李旭科书法" panose="02000603000000000000" charset="-122"/>
                  <a:ea typeface="李旭科书法" panose="02000603000000000000" charset="-122"/>
                </a:rPr>
                <a:t>有困扰</a:t>
              </a:r>
            </a:p>
          </p:txBody>
        </p:sp>
      </p:grpSp>
      <p:grpSp>
        <p:nvGrpSpPr>
          <p:cNvPr id="9" name="组合 8"/>
          <p:cNvGrpSpPr/>
          <p:nvPr/>
        </p:nvGrpSpPr>
        <p:grpSpPr>
          <a:xfrm>
            <a:off x="2908935" y="3482340"/>
            <a:ext cx="2710180" cy="2547620"/>
            <a:chOff x="5557" y="4671"/>
            <a:chExt cx="4268" cy="4012"/>
          </a:xfrm>
        </p:grpSpPr>
        <p:sp>
          <p:nvSpPr>
            <p:cNvPr id="3" name="椭圆 2"/>
            <p:cNvSpPr/>
            <p:nvPr/>
          </p:nvSpPr>
          <p:spPr>
            <a:xfrm>
              <a:off x="5557" y="4671"/>
              <a:ext cx="4268" cy="4013"/>
            </a:xfrm>
            <a:prstGeom prst="ellipse">
              <a:avLst/>
            </a:prstGeom>
            <a:solidFill>
              <a:srgbClr val="1A2B5F"/>
            </a:solidFill>
            <a:ln>
              <a:solidFill>
                <a:srgbClr val="1A2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657" y="5540"/>
              <a:ext cx="2068" cy="2276"/>
            </a:xfrm>
            <a:prstGeom prst="rect">
              <a:avLst/>
            </a:prstGeom>
            <a:noFill/>
          </p:spPr>
          <p:txBody>
            <a:bodyPr wrap="square" rtlCol="0">
              <a:spAutoFit/>
            </a:bodyPr>
            <a:lstStyle/>
            <a:p>
              <a:r>
                <a:rPr lang="zh-CN" altLang="en-US" sz="4400">
                  <a:solidFill>
                    <a:schemeClr val="bg1"/>
                  </a:solidFill>
                  <a:latin typeface="李旭科书法" panose="02000603000000000000" charset="-122"/>
                  <a:ea typeface="李旭科书法" panose="02000603000000000000" charset="-122"/>
                </a:rPr>
                <a:t>愿意卖出</a:t>
              </a:r>
            </a:p>
          </p:txBody>
        </p:sp>
      </p:grpSp>
      <p:grpSp>
        <p:nvGrpSpPr>
          <p:cNvPr id="10" name="组合 9"/>
          <p:cNvGrpSpPr/>
          <p:nvPr/>
        </p:nvGrpSpPr>
        <p:grpSpPr>
          <a:xfrm>
            <a:off x="4620895" y="646430"/>
            <a:ext cx="2644140" cy="2473960"/>
            <a:chOff x="9578" y="2231"/>
            <a:chExt cx="4164" cy="3896"/>
          </a:xfrm>
        </p:grpSpPr>
        <p:sp>
          <p:nvSpPr>
            <p:cNvPr id="4" name="椭圆 3"/>
            <p:cNvSpPr/>
            <p:nvPr/>
          </p:nvSpPr>
          <p:spPr>
            <a:xfrm>
              <a:off x="9578" y="2231"/>
              <a:ext cx="4164" cy="3896"/>
            </a:xfrm>
            <a:prstGeom prst="ellipse">
              <a:avLst/>
            </a:prstGeom>
            <a:solidFill>
              <a:srgbClr val="1A2B5F"/>
            </a:solidFill>
            <a:ln>
              <a:solidFill>
                <a:srgbClr val="1A2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626" y="3041"/>
              <a:ext cx="2068" cy="2276"/>
            </a:xfrm>
            <a:prstGeom prst="rect">
              <a:avLst/>
            </a:prstGeom>
            <a:noFill/>
          </p:spPr>
          <p:txBody>
            <a:bodyPr wrap="square" rtlCol="0">
              <a:spAutoFit/>
            </a:bodyPr>
            <a:lstStyle/>
            <a:p>
              <a:r>
                <a:rPr lang="zh-CN" altLang="en-US" sz="4400">
                  <a:solidFill>
                    <a:schemeClr val="bg1"/>
                  </a:solidFill>
                  <a:latin typeface="李旭科书法" panose="02000603000000000000" charset="-122"/>
                  <a:ea typeface="李旭科书法" panose="02000603000000000000" charset="-122"/>
                </a:rPr>
                <a:t>需求相似</a:t>
              </a:r>
            </a:p>
          </p:txBody>
        </p:sp>
      </p:grpSp>
      <p:pic>
        <p:nvPicPr>
          <p:cNvPr id="11" name="图片 10" descr="qq_pic_merged_1568039196206"/>
          <p:cNvPicPr>
            <a:picLocks noChangeAspect="1"/>
          </p:cNvPicPr>
          <p:nvPr/>
        </p:nvPicPr>
        <p:blipFill>
          <a:blip r:embed="rId5"/>
          <a:stretch>
            <a:fillRect/>
          </a:stretch>
        </p:blipFill>
        <p:spPr>
          <a:xfrm>
            <a:off x="5855335" y="421640"/>
            <a:ext cx="3034665" cy="6014720"/>
          </a:xfrm>
          <a:prstGeom prst="rect">
            <a:avLst/>
          </a:prstGeom>
        </p:spPr>
      </p:pic>
      <p:pic>
        <p:nvPicPr>
          <p:cNvPr id="12" name="图片 11" descr="qq_pic_merged_1568039265747"/>
          <p:cNvPicPr>
            <a:picLocks noChangeAspect="1"/>
          </p:cNvPicPr>
          <p:nvPr/>
        </p:nvPicPr>
        <p:blipFill>
          <a:blip r:embed="rId6"/>
          <a:stretch>
            <a:fillRect/>
          </a:stretch>
        </p:blipFill>
        <p:spPr>
          <a:xfrm>
            <a:off x="110173" y="350202"/>
            <a:ext cx="3790950" cy="30664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1000"/>
                                        <p:tgtEl>
                                          <p:spTgt spid="13"/>
                                        </p:tgtEl>
                                      </p:cBhvr>
                                    </p:animEffect>
                                    <p:set>
                                      <p:cBhvr>
                                        <p:cTn id="7" dur="1" fill="hold">
                                          <p:stCondLst>
                                            <p:cond delay="998"/>
                                          </p:stCondLst>
                                        </p:cTn>
                                        <p:tgtEl>
                                          <p:spTgt spid="13"/>
                                        </p:tgtEl>
                                        <p:attrNameLst>
                                          <p:attrName>style.visibility</p:attrName>
                                        </p:attrNameLst>
                                      </p:cBhvr>
                                      <p:to>
                                        <p:strVal val="hidden"/>
                                      </p:to>
                                    </p:se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8"/>
                                        </p:tgtEl>
                                        <p:attrNameLst>
                                          <p:attrName>ppt_x</p:attrName>
                                        </p:attrNameLst>
                                      </p:cBhvr>
                                      <p:tavLst>
                                        <p:tav tm="0">
                                          <p:val>
                                            <p:strVal val="ppt_x"/>
                                          </p:val>
                                        </p:tav>
                                        <p:tav tm="100000">
                                          <p:val>
                                            <p:strVal val="ppt_x"/>
                                          </p:val>
                                        </p:tav>
                                      </p:tavLst>
                                    </p:anim>
                                    <p:anim calcmode="lin" valueType="num">
                                      <p:cBhvr additive="base">
                                        <p:cTn id="41" dur="500"/>
                                        <p:tgtEl>
                                          <p:spTgt spid="8"/>
                                        </p:tgtEl>
                                        <p:attrNameLst>
                                          <p:attrName>ppt_y</p:attrName>
                                        </p:attrNameLst>
                                      </p:cBhvr>
                                      <p:tavLst>
                                        <p:tav tm="0">
                                          <p:val>
                                            <p:strVal val="ppt_y"/>
                                          </p:val>
                                        </p:tav>
                                        <p:tav tm="100000">
                                          <p:val>
                                            <p:strVal val="1+ppt_h/2"/>
                                          </p:val>
                                        </p:tav>
                                      </p:tavLst>
                                    </p:anim>
                                    <p:set>
                                      <p:cBhvr>
                                        <p:cTn id="42" dur="1" fill="hold">
                                          <p:stCondLst>
                                            <p:cond delay="499"/>
                                          </p:stCondLst>
                                        </p:cTn>
                                        <p:tgtEl>
                                          <p:spTgt spid="8"/>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9"/>
                                        </p:tgtEl>
                                        <p:attrNameLst>
                                          <p:attrName>ppt_x</p:attrName>
                                        </p:attrNameLst>
                                      </p:cBhvr>
                                      <p:tavLst>
                                        <p:tav tm="0">
                                          <p:val>
                                            <p:strVal val="ppt_x"/>
                                          </p:val>
                                        </p:tav>
                                        <p:tav tm="100000">
                                          <p:val>
                                            <p:strVal val="ppt_x"/>
                                          </p:val>
                                        </p:tav>
                                      </p:tavLst>
                                    </p:anim>
                                    <p:anim calcmode="lin" valueType="num">
                                      <p:cBhvr additive="base">
                                        <p:cTn id="45" dur="500"/>
                                        <p:tgtEl>
                                          <p:spTgt spid="9"/>
                                        </p:tgtEl>
                                        <p:attrNameLst>
                                          <p:attrName>ppt_y</p:attrName>
                                        </p:attrNameLst>
                                      </p:cBhvr>
                                      <p:tavLst>
                                        <p:tav tm="0">
                                          <p:val>
                                            <p:strVal val="ppt_y"/>
                                          </p:val>
                                        </p:tav>
                                        <p:tav tm="100000">
                                          <p:val>
                                            <p:strVal val="1+ppt_h/2"/>
                                          </p:val>
                                        </p:tav>
                                      </p:tavLst>
                                    </p:anim>
                                    <p:set>
                                      <p:cBhvr>
                                        <p:cTn id="46" dur="1" fill="hold">
                                          <p:stCondLst>
                                            <p:cond delay="499"/>
                                          </p:stCondLst>
                                        </p:cTn>
                                        <p:tgtEl>
                                          <p:spTgt spid="9"/>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10"/>
                                        </p:tgtEl>
                                        <p:attrNameLst>
                                          <p:attrName>ppt_x</p:attrName>
                                        </p:attrNameLst>
                                      </p:cBhvr>
                                      <p:tavLst>
                                        <p:tav tm="0">
                                          <p:val>
                                            <p:strVal val="ppt_x"/>
                                          </p:val>
                                        </p:tav>
                                        <p:tav tm="100000">
                                          <p:val>
                                            <p:strVal val="ppt_x"/>
                                          </p:val>
                                        </p:tav>
                                      </p:tavLst>
                                    </p:anim>
                                    <p:anim calcmode="lin" valueType="num">
                                      <p:cBhvr additive="base">
                                        <p:cTn id="49" dur="500"/>
                                        <p:tgtEl>
                                          <p:spTgt spid="10"/>
                                        </p:tgtEl>
                                        <p:attrNameLst>
                                          <p:attrName>ppt_y</p:attrName>
                                        </p:attrNameLst>
                                      </p:cBhvr>
                                      <p:tavLst>
                                        <p:tav tm="0">
                                          <p:val>
                                            <p:strVal val="ppt_y"/>
                                          </p:val>
                                        </p:tav>
                                        <p:tav tm="100000">
                                          <p:val>
                                            <p:strVal val="1+ppt_h/2"/>
                                          </p:val>
                                        </p:tav>
                                      </p:tavLst>
                                    </p:anim>
                                    <p:set>
                                      <p:cBhvr>
                                        <p:cTn id="5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组合 38"/>
          <p:cNvGrpSpPr/>
          <p:nvPr/>
        </p:nvGrpSpPr>
        <p:grpSpPr>
          <a:xfrm>
            <a:off x="942975" y="8890"/>
            <a:ext cx="2899410" cy="5402580"/>
            <a:chOff x="1485" y="14"/>
            <a:chExt cx="4566" cy="8508"/>
          </a:xfrm>
        </p:grpSpPr>
        <p:sp>
          <p:nvSpPr>
            <p:cNvPr id="3" name="矩形 2"/>
            <p:cNvSpPr/>
            <p:nvPr/>
          </p:nvSpPr>
          <p:spPr>
            <a:xfrm>
              <a:off x="1485" y="14"/>
              <a:ext cx="4567" cy="8508"/>
            </a:xfrm>
            <a:prstGeom prst="rect">
              <a:avLst/>
            </a:prstGeom>
            <a:solidFill>
              <a:srgbClr val="1A2B5F"/>
            </a:solidFill>
            <a:ln>
              <a:solidFill>
                <a:srgbClr val="1A2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371" y="430"/>
              <a:ext cx="2796" cy="2230"/>
              <a:chOff x="2371" y="430"/>
              <a:chExt cx="2796" cy="2230"/>
            </a:xfrm>
          </p:grpSpPr>
          <p:sp>
            <p:nvSpPr>
              <p:cNvPr id="10" name="椭圆 9"/>
              <p:cNvSpPr/>
              <p:nvPr/>
            </p:nvSpPr>
            <p:spPr>
              <a:xfrm>
                <a:off x="2534" y="430"/>
                <a:ext cx="2469" cy="2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371" y="989"/>
                <a:ext cx="2796" cy="1113"/>
              </a:xfrm>
              <a:prstGeom prst="rect">
                <a:avLst/>
              </a:prstGeom>
              <a:noFill/>
            </p:spPr>
            <p:txBody>
              <a:bodyPr wrap="square" rtlCol="0">
                <a:spAutoFit/>
              </a:bodyPr>
              <a:lstStyle/>
              <a:p>
                <a:pPr algn="ctr"/>
                <a:r>
                  <a:rPr lang="zh-CN" altLang="en-US" sz="4000" b="1">
                    <a:solidFill>
                      <a:srgbClr val="1A2B5F"/>
                    </a:solidFill>
                    <a:latin typeface="方正姚体" panose="02010601030101010101" charset="-122"/>
                    <a:ea typeface="方正姚体" panose="02010601030101010101" charset="-122"/>
                  </a:rPr>
                  <a:t>二手群</a:t>
                </a:r>
              </a:p>
            </p:txBody>
          </p:sp>
        </p:grpSp>
      </p:grpSp>
      <p:grpSp>
        <p:nvGrpSpPr>
          <p:cNvPr id="15" name="组合 14"/>
          <p:cNvGrpSpPr/>
          <p:nvPr/>
        </p:nvGrpSpPr>
        <p:grpSpPr>
          <a:xfrm>
            <a:off x="1579880" y="1944370"/>
            <a:ext cx="1625600" cy="942340"/>
            <a:chOff x="2488" y="3062"/>
            <a:chExt cx="2560" cy="1484"/>
          </a:xfrm>
        </p:grpSpPr>
        <p:sp>
          <p:nvSpPr>
            <p:cNvPr id="5" name="菱形 4"/>
            <p:cNvSpPr/>
            <p:nvPr/>
          </p:nvSpPr>
          <p:spPr>
            <a:xfrm>
              <a:off x="2488" y="3062"/>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95" y="3442"/>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难搜索</a:t>
              </a:r>
            </a:p>
          </p:txBody>
        </p:sp>
      </p:grpSp>
      <p:grpSp>
        <p:nvGrpSpPr>
          <p:cNvPr id="18" name="组合 17"/>
          <p:cNvGrpSpPr/>
          <p:nvPr/>
        </p:nvGrpSpPr>
        <p:grpSpPr>
          <a:xfrm>
            <a:off x="1550670" y="4330700"/>
            <a:ext cx="1625600" cy="942340"/>
            <a:chOff x="2442" y="6820"/>
            <a:chExt cx="2560" cy="1484"/>
          </a:xfrm>
        </p:grpSpPr>
        <p:sp>
          <p:nvSpPr>
            <p:cNvPr id="9" name="菱形 8"/>
            <p:cNvSpPr/>
            <p:nvPr/>
          </p:nvSpPr>
          <p:spPr>
            <a:xfrm>
              <a:off x="2442" y="6820"/>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9" y="7200"/>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消息多</a:t>
              </a:r>
            </a:p>
          </p:txBody>
        </p:sp>
      </p:grpSp>
      <p:grpSp>
        <p:nvGrpSpPr>
          <p:cNvPr id="17" name="组合 16"/>
          <p:cNvGrpSpPr/>
          <p:nvPr/>
        </p:nvGrpSpPr>
        <p:grpSpPr>
          <a:xfrm>
            <a:off x="1579880" y="3140710"/>
            <a:ext cx="1625600" cy="942340"/>
            <a:chOff x="2488" y="4946"/>
            <a:chExt cx="2560" cy="1484"/>
          </a:xfrm>
        </p:grpSpPr>
        <p:sp>
          <p:nvSpPr>
            <p:cNvPr id="8" name="菱形 7"/>
            <p:cNvSpPr/>
            <p:nvPr/>
          </p:nvSpPr>
          <p:spPr>
            <a:xfrm>
              <a:off x="2488" y="4946"/>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795" y="5326"/>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易忽略</a:t>
              </a:r>
            </a:p>
          </p:txBody>
        </p:sp>
      </p:grpSp>
      <p:grpSp>
        <p:nvGrpSpPr>
          <p:cNvPr id="44" name="组合 43"/>
          <p:cNvGrpSpPr/>
          <p:nvPr/>
        </p:nvGrpSpPr>
        <p:grpSpPr>
          <a:xfrm>
            <a:off x="5370195" y="1459865"/>
            <a:ext cx="2899410" cy="5402580"/>
            <a:chOff x="8457" y="2299"/>
            <a:chExt cx="4566" cy="8508"/>
          </a:xfrm>
        </p:grpSpPr>
        <p:sp>
          <p:nvSpPr>
            <p:cNvPr id="20" name="矩形 19"/>
            <p:cNvSpPr/>
            <p:nvPr/>
          </p:nvSpPr>
          <p:spPr>
            <a:xfrm>
              <a:off x="8457" y="2299"/>
              <a:ext cx="4567" cy="8508"/>
            </a:xfrm>
            <a:prstGeom prst="rect">
              <a:avLst/>
            </a:prstGeom>
            <a:solidFill>
              <a:srgbClr val="1A2B5F"/>
            </a:solidFill>
            <a:ln>
              <a:solidFill>
                <a:srgbClr val="1A2B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9506" y="8103"/>
              <a:ext cx="2468" cy="2230"/>
              <a:chOff x="9506" y="8103"/>
              <a:chExt cx="2468" cy="2230"/>
            </a:xfrm>
          </p:grpSpPr>
          <p:sp>
            <p:nvSpPr>
              <p:cNvPr id="31" name="椭圆 30"/>
              <p:cNvSpPr/>
              <p:nvPr/>
            </p:nvSpPr>
            <p:spPr>
              <a:xfrm>
                <a:off x="9506" y="8103"/>
                <a:ext cx="2469" cy="22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9636" y="8178"/>
                <a:ext cx="2209" cy="2082"/>
              </a:xfrm>
              <a:prstGeom prst="rect">
                <a:avLst/>
              </a:prstGeom>
              <a:noFill/>
            </p:spPr>
            <p:txBody>
              <a:bodyPr wrap="square" rtlCol="0">
                <a:spAutoFit/>
              </a:bodyPr>
              <a:lstStyle/>
              <a:p>
                <a:pPr algn="ctr"/>
                <a:r>
                  <a:rPr lang="zh-CN" altLang="en-US" sz="4000" b="1">
                    <a:solidFill>
                      <a:srgbClr val="1A2B5F"/>
                    </a:solidFill>
                    <a:latin typeface="方正姚体" panose="02010601030101010101" charset="-122"/>
                    <a:ea typeface="方正姚体" panose="02010601030101010101" charset="-122"/>
                  </a:rPr>
                  <a:t>其他平台</a:t>
                </a:r>
              </a:p>
            </p:txBody>
          </p:sp>
        </p:grpSp>
      </p:grpSp>
      <p:grpSp>
        <p:nvGrpSpPr>
          <p:cNvPr id="42" name="组合 41"/>
          <p:cNvGrpSpPr/>
          <p:nvPr/>
        </p:nvGrpSpPr>
        <p:grpSpPr>
          <a:xfrm>
            <a:off x="6007100" y="4016375"/>
            <a:ext cx="1625600" cy="942340"/>
            <a:chOff x="9460" y="6325"/>
            <a:chExt cx="2560" cy="1484"/>
          </a:xfrm>
        </p:grpSpPr>
        <p:sp>
          <p:nvSpPr>
            <p:cNvPr id="25" name="菱形 24"/>
            <p:cNvSpPr/>
            <p:nvPr/>
          </p:nvSpPr>
          <p:spPr>
            <a:xfrm>
              <a:off x="9460" y="6325"/>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767" y="6705"/>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不相似</a:t>
              </a:r>
            </a:p>
          </p:txBody>
        </p:sp>
      </p:grpSp>
      <p:grpSp>
        <p:nvGrpSpPr>
          <p:cNvPr id="41" name="组合 40"/>
          <p:cNvGrpSpPr/>
          <p:nvPr/>
        </p:nvGrpSpPr>
        <p:grpSpPr>
          <a:xfrm>
            <a:off x="6007100" y="2816225"/>
            <a:ext cx="1625600" cy="942340"/>
            <a:chOff x="9460" y="4435"/>
            <a:chExt cx="2560" cy="1484"/>
          </a:xfrm>
        </p:grpSpPr>
        <p:sp>
          <p:nvSpPr>
            <p:cNvPr id="22" name="菱形 21"/>
            <p:cNvSpPr/>
            <p:nvPr/>
          </p:nvSpPr>
          <p:spPr>
            <a:xfrm>
              <a:off x="9460" y="4435"/>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9767" y="4815"/>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要邮寄</a:t>
              </a:r>
            </a:p>
          </p:txBody>
        </p:sp>
      </p:grpSp>
      <p:grpSp>
        <p:nvGrpSpPr>
          <p:cNvPr id="40" name="组合 39"/>
          <p:cNvGrpSpPr/>
          <p:nvPr/>
        </p:nvGrpSpPr>
        <p:grpSpPr>
          <a:xfrm>
            <a:off x="6007100" y="1616075"/>
            <a:ext cx="1625600" cy="942340"/>
            <a:chOff x="9460" y="2545"/>
            <a:chExt cx="2560" cy="1484"/>
          </a:xfrm>
        </p:grpSpPr>
        <p:sp>
          <p:nvSpPr>
            <p:cNvPr id="28" name="菱形 27"/>
            <p:cNvSpPr/>
            <p:nvPr/>
          </p:nvSpPr>
          <p:spPr>
            <a:xfrm>
              <a:off x="9460" y="2545"/>
              <a:ext cx="2561" cy="1485"/>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9767" y="2925"/>
              <a:ext cx="1948" cy="725"/>
            </a:xfrm>
            <a:prstGeom prst="rect">
              <a:avLst/>
            </a:prstGeom>
            <a:noFill/>
          </p:spPr>
          <p:txBody>
            <a:bodyPr wrap="square" rtlCol="0">
              <a:spAutoFit/>
            </a:bodyPr>
            <a:lstStyle/>
            <a:p>
              <a:pPr algn="ctr"/>
              <a:r>
                <a:rPr lang="zh-CN" altLang="en-US" sz="2400">
                  <a:solidFill>
                    <a:srgbClr val="1A2B5F"/>
                  </a:solidFill>
                  <a:latin typeface="华文中宋" panose="02010600040101010101" charset="-122"/>
                  <a:ea typeface="华文中宋" panose="02010600040101010101" charset="-122"/>
                </a:rPr>
                <a:t>有风险</a:t>
              </a:r>
            </a:p>
          </p:txBody>
        </p:sp>
      </p:grpSp>
      <p:sp>
        <p:nvSpPr>
          <p:cNvPr id="34" name="矩形 33"/>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descr="整体用户特征对比"/>
          <p:cNvPicPr>
            <a:picLocks noChangeAspect="1"/>
          </p:cNvPicPr>
          <p:nvPr/>
        </p:nvPicPr>
        <p:blipFill>
          <a:blip r:embed="rId4"/>
          <a:stretch>
            <a:fillRect/>
          </a:stretch>
        </p:blipFill>
        <p:spPr>
          <a:xfrm>
            <a:off x="1435100" y="292735"/>
            <a:ext cx="6273800" cy="6273800"/>
          </a:xfrm>
          <a:prstGeom prst="rect">
            <a:avLst/>
          </a:prstGeom>
        </p:spPr>
      </p:pic>
      <p:pic>
        <p:nvPicPr>
          <p:cNvPr id="45" name="图片 44" descr="偏好对比"/>
          <p:cNvPicPr>
            <a:picLocks noChangeAspect="1"/>
          </p:cNvPicPr>
          <p:nvPr/>
        </p:nvPicPr>
        <p:blipFill>
          <a:blip r:embed="rId5"/>
          <a:stretch>
            <a:fillRect/>
          </a:stretch>
        </p:blipFill>
        <p:spPr>
          <a:xfrm>
            <a:off x="1435100" y="292100"/>
            <a:ext cx="6273800" cy="6273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additive="base">
                                        <p:cTn id="45" dur="500" fill="hold"/>
                                        <p:tgtEl>
                                          <p:spTgt spid="46"/>
                                        </p:tgtEl>
                                        <p:attrNameLst>
                                          <p:attrName>ppt_x</p:attrName>
                                        </p:attrNameLst>
                                      </p:cBhvr>
                                      <p:tavLst>
                                        <p:tav tm="0">
                                          <p:val>
                                            <p:strVal val="#ppt_x"/>
                                          </p:val>
                                        </p:tav>
                                        <p:tav tm="100000">
                                          <p:val>
                                            <p:strVal val="#ppt_x"/>
                                          </p:val>
                                        </p:tav>
                                      </p:tavLst>
                                    </p:anim>
                                    <p:anim calcmode="lin" valueType="num">
                                      <p:cBhvr additive="base">
                                        <p:cTn id="4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ppt_x"/>
                                          </p:val>
                                        </p:tav>
                                        <p:tav tm="100000">
                                          <p:val>
                                            <p:strVal val="#ppt_x"/>
                                          </p:val>
                                        </p:tav>
                                      </p:tavLst>
                                    </p:anim>
                                    <p:anim calcmode="lin" valueType="num">
                                      <p:cBhvr additive="base">
                                        <p:cTn id="5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45"/>
                                        </p:tgtEl>
                                        <p:attrNameLst>
                                          <p:attrName>ppt_x</p:attrName>
                                        </p:attrNameLst>
                                      </p:cBhvr>
                                      <p:tavLst>
                                        <p:tav tm="0">
                                          <p:val>
                                            <p:strVal val="ppt_x"/>
                                          </p:val>
                                        </p:tav>
                                        <p:tav tm="100000">
                                          <p:val>
                                            <p:strVal val="ppt_x"/>
                                          </p:val>
                                        </p:tav>
                                      </p:tavLst>
                                    </p:anim>
                                    <p:anim calcmode="lin" valueType="num">
                                      <p:cBhvr additive="base">
                                        <p:cTn id="57" dur="500"/>
                                        <p:tgtEl>
                                          <p:spTgt spid="45"/>
                                        </p:tgtEl>
                                        <p:attrNameLst>
                                          <p:attrName>ppt_y</p:attrName>
                                        </p:attrNameLst>
                                      </p:cBhvr>
                                      <p:tavLst>
                                        <p:tav tm="0">
                                          <p:val>
                                            <p:strVal val="ppt_y"/>
                                          </p:val>
                                        </p:tav>
                                        <p:tav tm="100000">
                                          <p:val>
                                            <p:strVal val="1+ppt_h/2"/>
                                          </p:val>
                                        </p:tav>
                                      </p:tavLst>
                                    </p:anim>
                                    <p:set>
                                      <p:cBhvr>
                                        <p:cTn id="58" dur="1" fill="hold">
                                          <p:stCondLst>
                                            <p:cond delay="499"/>
                                          </p:stCondLst>
                                        </p:cTn>
                                        <p:tgtEl>
                                          <p:spTgt spid="45"/>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46"/>
                                        </p:tgtEl>
                                        <p:attrNameLst>
                                          <p:attrName>ppt_x</p:attrName>
                                        </p:attrNameLst>
                                      </p:cBhvr>
                                      <p:tavLst>
                                        <p:tav tm="0">
                                          <p:val>
                                            <p:strVal val="ppt_x"/>
                                          </p:val>
                                        </p:tav>
                                        <p:tav tm="100000">
                                          <p:val>
                                            <p:strVal val="ppt_x"/>
                                          </p:val>
                                        </p:tav>
                                      </p:tavLst>
                                    </p:anim>
                                    <p:anim calcmode="lin" valueType="num">
                                      <p:cBhvr additive="base">
                                        <p:cTn id="61" dur="500"/>
                                        <p:tgtEl>
                                          <p:spTgt spid="46"/>
                                        </p:tgtEl>
                                        <p:attrNameLst>
                                          <p:attrName>ppt_y</p:attrName>
                                        </p:attrNameLst>
                                      </p:cBhvr>
                                      <p:tavLst>
                                        <p:tav tm="0">
                                          <p:val>
                                            <p:strVal val="ppt_y"/>
                                          </p:val>
                                        </p:tav>
                                        <p:tav tm="100000">
                                          <p:val>
                                            <p:strVal val="1+ppt_h/2"/>
                                          </p:val>
                                        </p:tav>
                                      </p:tavLst>
                                    </p:anim>
                                    <p:set>
                                      <p:cBhvr>
                                        <p:cTn id="62" dur="1" fill="hold">
                                          <p:stCondLst>
                                            <p:cond delay="499"/>
                                          </p:stCondLst>
                                        </p:cTn>
                                        <p:tgtEl>
                                          <p:spTgt spid="4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500" fill="hold"/>
                                        <p:tgtEl>
                                          <p:spTgt spid="40"/>
                                        </p:tgtEl>
                                        <p:attrNameLst>
                                          <p:attrName>ppt_x</p:attrName>
                                        </p:attrNameLst>
                                      </p:cBhvr>
                                      <p:tavLst>
                                        <p:tav tm="0">
                                          <p:val>
                                            <p:strVal val="#ppt_x"/>
                                          </p:val>
                                        </p:tav>
                                        <p:tav tm="100000">
                                          <p:val>
                                            <p:strVal val="#ppt_x"/>
                                          </p:val>
                                        </p:tav>
                                      </p:tavLst>
                                    </p:anim>
                                    <p:anim calcmode="lin" valueType="num">
                                      <p:cBhvr additive="base">
                                        <p:cTn id="7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9525" y="1416685"/>
            <a:ext cx="9163050" cy="4023995"/>
          </a:xfrm>
          <a:prstGeom prst="rect">
            <a:avLst/>
          </a:prstGeom>
          <a:solidFill>
            <a:srgbClr val="1A2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67055" y="2228850"/>
            <a:ext cx="8009890" cy="2399665"/>
          </a:xfrm>
          <a:prstGeom prst="rect">
            <a:avLst/>
          </a:prstGeom>
          <a:noFill/>
        </p:spPr>
        <p:txBody>
          <a:bodyPr wrap="square" rtlCol="0">
            <a:spAutoFit/>
          </a:bodyPr>
          <a:lstStyle/>
          <a:p>
            <a:pPr algn="ctr"/>
            <a:r>
              <a:rPr lang="zh-CN" altLang="zh-CN" sz="5400">
                <a:solidFill>
                  <a:schemeClr val="bg1"/>
                </a:solidFill>
                <a:latin typeface="华文中宋" panose="02010600040101010101" charset="-122"/>
                <a:ea typeface="华文中宋" panose="02010600040101010101" charset="-122"/>
                <a:cs typeface="华文中宋" panose="02010600040101010101" charset="-122"/>
              </a:rPr>
              <a:t>有            的同学</a:t>
            </a:r>
          </a:p>
          <a:p>
            <a:pPr algn="ctr"/>
            <a:r>
              <a:rPr lang="zh-CN" altLang="zh-CN" sz="4800">
                <a:solidFill>
                  <a:schemeClr val="bg1"/>
                </a:solidFill>
                <a:latin typeface="华文中宋" panose="02010600040101010101" charset="-122"/>
                <a:ea typeface="华文中宋" panose="02010600040101010101" charset="-122"/>
                <a:cs typeface="华文中宋" panose="02010600040101010101" charset="-122"/>
              </a:rPr>
              <a:t>愿意使用面向本校学生的</a:t>
            </a:r>
          </a:p>
          <a:p>
            <a:pPr algn="ctr"/>
            <a:r>
              <a:rPr lang="zh-CN" altLang="zh-CN" sz="4800">
                <a:solidFill>
                  <a:schemeClr val="bg1"/>
                </a:solidFill>
                <a:latin typeface="华文中宋" panose="02010600040101010101" charset="-122"/>
                <a:ea typeface="华文中宋" panose="02010600040101010101" charset="-122"/>
                <a:cs typeface="华文中宋" panose="02010600040101010101" charset="-122"/>
              </a:rPr>
              <a:t>闲置交易平台</a:t>
            </a:r>
          </a:p>
        </p:txBody>
      </p:sp>
      <p:sp>
        <p:nvSpPr>
          <p:cNvPr id="5" name="文本框 4"/>
          <p:cNvSpPr txBox="1"/>
          <p:nvPr/>
        </p:nvSpPr>
        <p:spPr>
          <a:xfrm>
            <a:off x="2621915" y="2108835"/>
            <a:ext cx="2983865" cy="1198880"/>
          </a:xfrm>
          <a:prstGeom prst="rect">
            <a:avLst/>
          </a:prstGeom>
          <a:noFill/>
        </p:spPr>
        <p:txBody>
          <a:bodyPr wrap="square" rtlCol="0">
            <a:spAutoFit/>
          </a:bodyPr>
          <a:lstStyle/>
          <a:p>
            <a:r>
              <a:rPr lang="en-US" altLang="zh-CN" sz="7200" b="1">
                <a:solidFill>
                  <a:srgbClr val="CC6699"/>
                </a:solidFill>
                <a:latin typeface="Viner Hand ITC" panose="03070502030502020203" charset="0"/>
                <a:cs typeface="Viner Hand ITC" panose="03070502030502020203" charset="0"/>
              </a:rPr>
              <a:t>94.7%</a:t>
            </a:r>
          </a:p>
        </p:txBody>
      </p:sp>
      <p:pic>
        <p:nvPicPr>
          <p:cNvPr id="2" name="图片 1" descr="data1"/>
          <p:cNvPicPr>
            <a:picLocks noChangeAspect="1"/>
          </p:cNvPicPr>
          <p:nvPr/>
        </p:nvPicPr>
        <p:blipFill>
          <a:blip r:embed="rId4"/>
          <a:stretch>
            <a:fillRect/>
          </a:stretch>
        </p:blipFill>
        <p:spPr>
          <a:xfrm>
            <a:off x="1156335" y="13335"/>
            <a:ext cx="6831330" cy="6831330"/>
          </a:xfrm>
          <a:prstGeom prst="rect">
            <a:avLst/>
          </a:prstGeom>
        </p:spPr>
      </p:pic>
      <p:sp>
        <p:nvSpPr>
          <p:cNvPr id="6" name="矩形 5"/>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000" fill="hold">
                                          <p:stCondLst>
                                            <p:cond delay="0"/>
                                          </p:stCondLst>
                                        </p:cTn>
                                        <p:tgtEl>
                                          <p:spTgt spid="2"/>
                                        </p:tgtEl>
                                        <p:attrNameLst>
                                          <p:attrName>style.visibility</p:attrName>
                                        </p:attrNameLst>
                                      </p:cBhvr>
                                      <p:to>
                                        <p:strVal val="visible"/>
                                      </p:to>
                                    </p:set>
                                    <p:animEffect transition="in" filter="diamond(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2B5F"/>
        </a:solidFill>
        <a:effectLst/>
      </p:bgPr>
    </p:bg>
    <p:spTree>
      <p:nvGrpSpPr>
        <p:cNvPr id="1" name=""/>
        <p:cNvGrpSpPr/>
        <p:nvPr/>
      </p:nvGrpSpPr>
      <p:grpSpPr>
        <a:xfrm>
          <a:off x="0" y="0"/>
          <a:ext cx="0" cy="0"/>
          <a:chOff x="0" y="0"/>
          <a:chExt cx="0" cy="0"/>
        </a:xfrm>
      </p:grpSpPr>
      <p:grpSp>
        <p:nvGrpSpPr>
          <p:cNvPr id="5" name="组合 4"/>
          <p:cNvGrpSpPr/>
          <p:nvPr/>
        </p:nvGrpSpPr>
        <p:grpSpPr>
          <a:xfrm>
            <a:off x="2653665" y="287655"/>
            <a:ext cx="3056890" cy="6322060"/>
            <a:chOff x="2810" y="430"/>
            <a:chExt cx="4814" cy="9956"/>
          </a:xfrm>
        </p:grpSpPr>
        <p:pic>
          <p:nvPicPr>
            <p:cNvPr id="3" name="图片 2"/>
            <p:cNvPicPr>
              <a:picLocks noChangeAspect="1"/>
            </p:cNvPicPr>
            <p:nvPr/>
          </p:nvPicPr>
          <p:blipFill>
            <a:blip r:embed="rId4">
              <a:lum bright="-6000"/>
            </a:blip>
            <a:srcRect l="4796" t="3879" r="6056" b="3731"/>
            <a:stretch>
              <a:fillRect/>
            </a:stretch>
          </p:blipFill>
          <p:spPr>
            <a:xfrm>
              <a:off x="2810" y="430"/>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2" name="图片 1" descr="splash_screen1"/>
            <p:cNvPicPr>
              <a:picLocks noChangeAspect="1"/>
            </p:cNvPicPr>
            <p:nvPr/>
          </p:nvPicPr>
          <p:blipFill>
            <a:blip r:embed="rId5"/>
            <a:stretch>
              <a:fillRect/>
            </a:stretch>
          </p:blipFill>
          <p:spPr>
            <a:xfrm>
              <a:off x="3111" y="1615"/>
              <a:ext cx="4203" cy="7465"/>
            </a:xfrm>
            <a:prstGeom prst="rect">
              <a:avLst/>
            </a:prstGeom>
            <a:ln>
              <a:solidFill>
                <a:srgbClr val="000000">
                  <a:alpha val="0"/>
                </a:srgbClr>
              </a:solidFill>
            </a:ln>
          </p:spPr>
        </p:pic>
      </p:grpSp>
      <p:grpSp>
        <p:nvGrpSpPr>
          <p:cNvPr id="8" name="组合 7"/>
          <p:cNvGrpSpPr/>
          <p:nvPr/>
        </p:nvGrpSpPr>
        <p:grpSpPr>
          <a:xfrm>
            <a:off x="463550" y="784225"/>
            <a:ext cx="2114550" cy="1738630"/>
            <a:chOff x="1093" y="1322"/>
            <a:chExt cx="3330" cy="2738"/>
          </a:xfrm>
          <a:effectLst>
            <a:outerShdw blurRad="50800" dist="38100" dir="2700000" algn="tl" rotWithShape="0">
              <a:prstClr val="black">
                <a:alpha val="40000"/>
              </a:prstClr>
            </a:outerShdw>
          </a:effectLst>
        </p:grpSpPr>
        <p:sp>
          <p:nvSpPr>
            <p:cNvPr id="6" name="椭圆 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认证</a:t>
              </a:r>
            </a:p>
          </p:txBody>
        </p:sp>
      </p:grpSp>
      <p:grpSp>
        <p:nvGrpSpPr>
          <p:cNvPr id="9" name="组合 8"/>
          <p:cNvGrpSpPr/>
          <p:nvPr/>
        </p:nvGrpSpPr>
        <p:grpSpPr>
          <a:xfrm>
            <a:off x="618490" y="3461385"/>
            <a:ext cx="2114550" cy="1738630"/>
            <a:chOff x="1093" y="1322"/>
            <a:chExt cx="3330" cy="2738"/>
          </a:xfrm>
          <a:effectLst>
            <a:outerShdw blurRad="50800" dist="38100" dir="2700000" algn="tl" rotWithShape="0">
              <a:prstClr val="black">
                <a:alpha val="40000"/>
              </a:prstClr>
            </a:outerShdw>
          </a:effectLst>
        </p:grpSpPr>
        <p:sp>
          <p:nvSpPr>
            <p:cNvPr id="10" name="椭圆 9"/>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发布</a:t>
              </a:r>
            </a:p>
          </p:txBody>
        </p:sp>
      </p:grpSp>
      <p:grpSp>
        <p:nvGrpSpPr>
          <p:cNvPr id="12" name="组合 11"/>
          <p:cNvGrpSpPr/>
          <p:nvPr/>
        </p:nvGrpSpPr>
        <p:grpSpPr>
          <a:xfrm>
            <a:off x="6765925" y="3461385"/>
            <a:ext cx="2114550" cy="1738630"/>
            <a:chOff x="1093" y="1322"/>
            <a:chExt cx="3330" cy="2738"/>
          </a:xfrm>
          <a:effectLst>
            <a:outerShdw blurRad="50800" dist="38100" dir="2700000" algn="tl" rotWithShape="0">
              <a:prstClr val="black">
                <a:alpha val="40000"/>
              </a:prstClr>
            </a:outerShdw>
          </a:effectLst>
        </p:grpSpPr>
        <p:sp>
          <p:nvSpPr>
            <p:cNvPr id="13" name="椭圆 12"/>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推荐</a:t>
              </a:r>
            </a:p>
          </p:txBody>
        </p:sp>
      </p:grpSp>
      <p:grpSp>
        <p:nvGrpSpPr>
          <p:cNvPr id="15" name="组合 14"/>
          <p:cNvGrpSpPr/>
          <p:nvPr/>
        </p:nvGrpSpPr>
        <p:grpSpPr>
          <a:xfrm>
            <a:off x="6610985" y="587375"/>
            <a:ext cx="2114550" cy="1738630"/>
            <a:chOff x="1093" y="1322"/>
            <a:chExt cx="3330" cy="2738"/>
          </a:xfrm>
          <a:effectLst>
            <a:outerShdw blurRad="50800" dist="38100" dir="2700000" algn="tl" rotWithShape="0">
              <a:prstClr val="black">
                <a:alpha val="40000"/>
              </a:prstClr>
            </a:outerShdw>
          </a:effectLst>
        </p:grpSpPr>
        <p:sp>
          <p:nvSpPr>
            <p:cNvPr id="16" name="椭圆 1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搜索</a:t>
              </a:r>
            </a:p>
          </p:txBody>
        </p:sp>
      </p:grpSp>
      <p:sp>
        <p:nvSpPr>
          <p:cNvPr id="22" name="矩形 21"/>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44800" y="301625"/>
            <a:ext cx="3056890" cy="6322060"/>
            <a:chOff x="8368" y="1149"/>
            <a:chExt cx="4814" cy="9956"/>
          </a:xfrm>
        </p:grpSpPr>
        <p:pic>
          <p:nvPicPr>
            <p:cNvPr id="21" name="图片 20"/>
            <p:cNvPicPr>
              <a:picLocks noChangeAspect="1"/>
            </p:cNvPicPr>
            <p:nvPr/>
          </p:nvPicPr>
          <p:blipFill>
            <a:blip r:embed="rId4">
              <a:lum bright="-6000"/>
            </a:blip>
            <a:srcRect l="4796" t="3879" r="6056" b="3731"/>
            <a:stretch>
              <a:fillRect/>
            </a:stretch>
          </p:blipFill>
          <p:spPr>
            <a:xfrm>
              <a:off x="8368" y="1149"/>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4" name="图片 3" descr="IPNM8$](JZ]JMX$T3C0DHDR"/>
            <p:cNvPicPr>
              <a:picLocks noChangeAspect="1"/>
            </p:cNvPicPr>
            <p:nvPr/>
          </p:nvPicPr>
          <p:blipFill>
            <a:blip r:embed="rId6"/>
            <a:stretch>
              <a:fillRect/>
            </a:stretch>
          </p:blipFill>
          <p:spPr>
            <a:xfrm>
              <a:off x="8641" y="2341"/>
              <a:ext cx="4253" cy="7526"/>
            </a:xfrm>
            <a:prstGeom prst="rect">
              <a:avLst/>
            </a:prstGeom>
          </p:spPr>
        </p:pic>
      </p:grpSp>
      <p:grpSp>
        <p:nvGrpSpPr>
          <p:cNvPr id="26" name="组合 25"/>
          <p:cNvGrpSpPr/>
          <p:nvPr/>
        </p:nvGrpSpPr>
        <p:grpSpPr>
          <a:xfrm>
            <a:off x="3100070" y="287655"/>
            <a:ext cx="3056890" cy="6322060"/>
            <a:chOff x="7441" y="1149"/>
            <a:chExt cx="4814" cy="9956"/>
          </a:xfrm>
        </p:grpSpPr>
        <p:pic>
          <p:nvPicPr>
            <p:cNvPr id="24" name="图片 23"/>
            <p:cNvPicPr>
              <a:picLocks noChangeAspect="1"/>
            </p:cNvPicPr>
            <p:nvPr/>
          </p:nvPicPr>
          <p:blipFill>
            <a:blip r:embed="rId4">
              <a:lum bright="-6000"/>
            </a:blip>
            <a:srcRect l="4796" t="3879" r="6056" b="3731"/>
            <a:stretch>
              <a:fillRect/>
            </a:stretch>
          </p:blipFill>
          <p:spPr>
            <a:xfrm>
              <a:off x="7441" y="1149"/>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20" name="图片 19" descr="T2Y%5XH)7LWG$Z)TGRA9QIB"/>
            <p:cNvPicPr>
              <a:picLocks noChangeAspect="1"/>
            </p:cNvPicPr>
            <p:nvPr/>
          </p:nvPicPr>
          <p:blipFill>
            <a:blip r:embed="rId7"/>
            <a:stretch>
              <a:fillRect/>
            </a:stretch>
          </p:blipFill>
          <p:spPr>
            <a:xfrm>
              <a:off x="7716" y="2264"/>
              <a:ext cx="4264" cy="7604"/>
            </a:xfrm>
            <a:prstGeom prst="rect">
              <a:avLst/>
            </a:prstGeom>
          </p:spPr>
        </p:pic>
      </p:grpSp>
      <p:grpSp>
        <p:nvGrpSpPr>
          <p:cNvPr id="33" name="组合 32"/>
          <p:cNvGrpSpPr/>
          <p:nvPr/>
        </p:nvGrpSpPr>
        <p:grpSpPr>
          <a:xfrm>
            <a:off x="3420745" y="267970"/>
            <a:ext cx="3056890" cy="6322060"/>
            <a:chOff x="10612" y="1235"/>
            <a:chExt cx="4814" cy="9956"/>
          </a:xfrm>
        </p:grpSpPr>
        <p:pic>
          <p:nvPicPr>
            <p:cNvPr id="30" name="图片 29"/>
            <p:cNvPicPr>
              <a:picLocks noChangeAspect="1"/>
            </p:cNvPicPr>
            <p:nvPr/>
          </p:nvPicPr>
          <p:blipFill>
            <a:blip r:embed="rId4">
              <a:lum bright="-6000"/>
            </a:blip>
            <a:srcRect l="4796" t="3879" r="6056" b="3731"/>
            <a:stretch>
              <a:fillRect/>
            </a:stretch>
          </p:blipFill>
          <p:spPr>
            <a:xfrm>
              <a:off x="10612" y="1235"/>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32" name="图片 31" descr="EA0A4B2767141C8903E744C5021DC5B7"/>
            <p:cNvPicPr>
              <a:picLocks noChangeAspect="1"/>
            </p:cNvPicPr>
            <p:nvPr/>
          </p:nvPicPr>
          <p:blipFill>
            <a:blip r:embed="rId8"/>
            <a:srcRect t="3157" b="14262"/>
            <a:stretch>
              <a:fillRect/>
            </a:stretch>
          </p:blipFill>
          <p:spPr>
            <a:xfrm>
              <a:off x="10923" y="2394"/>
              <a:ext cx="4237" cy="7585"/>
            </a:xfrm>
            <a:prstGeom prst="rect">
              <a:avLst/>
            </a:prstGeom>
          </p:spPr>
        </p:pic>
      </p:grpSp>
      <p:grpSp>
        <p:nvGrpSpPr>
          <p:cNvPr id="27" name="组合 26"/>
          <p:cNvGrpSpPr/>
          <p:nvPr/>
        </p:nvGrpSpPr>
        <p:grpSpPr>
          <a:xfrm>
            <a:off x="3864610" y="287655"/>
            <a:ext cx="3056890" cy="6322060"/>
            <a:chOff x="8368" y="683"/>
            <a:chExt cx="4814" cy="9956"/>
          </a:xfrm>
        </p:grpSpPr>
        <p:pic>
          <p:nvPicPr>
            <p:cNvPr id="23" name="图片 22"/>
            <p:cNvPicPr>
              <a:picLocks noChangeAspect="1"/>
            </p:cNvPicPr>
            <p:nvPr/>
          </p:nvPicPr>
          <p:blipFill>
            <a:blip r:embed="rId4">
              <a:lum bright="-6000"/>
            </a:blip>
            <a:srcRect l="4796" t="3879" r="6056" b="3731"/>
            <a:stretch>
              <a:fillRect/>
            </a:stretch>
          </p:blipFill>
          <p:spPr>
            <a:xfrm>
              <a:off x="8368" y="683"/>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18" name="图片 17" descr=")L[)F(UTA%T)W5K`UDNF]SD"/>
            <p:cNvPicPr>
              <a:picLocks noChangeAspect="1"/>
            </p:cNvPicPr>
            <p:nvPr/>
          </p:nvPicPr>
          <p:blipFill>
            <a:blip r:embed="rId9"/>
            <a:stretch>
              <a:fillRect/>
            </a:stretch>
          </p:blipFill>
          <p:spPr>
            <a:xfrm>
              <a:off x="8656" y="1869"/>
              <a:ext cx="4238" cy="7461"/>
            </a:xfrm>
            <a:prstGeom prst="rect">
              <a:avLst/>
            </a:prstGeom>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0-#ppt_w/2"/>
                                          </p:val>
                                        </p:tav>
                                        <p:tav tm="100000">
                                          <p:val>
                                            <p:strVal val="#ppt_x"/>
                                          </p:val>
                                        </p:tav>
                                      </p:tavLst>
                                    </p:anim>
                                    <p:anim calcmode="lin" valueType="num">
                                      <p:cBhvr additive="base">
                                        <p:cTn id="32"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0-#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2B5F"/>
        </a:solidFill>
        <a:effectLst/>
      </p:bgPr>
    </p:bg>
    <p:spTree>
      <p:nvGrpSpPr>
        <p:cNvPr id="1" name=""/>
        <p:cNvGrpSpPr/>
        <p:nvPr/>
      </p:nvGrpSpPr>
      <p:grpSpPr>
        <a:xfrm>
          <a:off x="0" y="0"/>
          <a:ext cx="0" cy="0"/>
          <a:chOff x="0" y="0"/>
          <a:chExt cx="0" cy="0"/>
        </a:xfrm>
      </p:grpSpPr>
      <p:grpSp>
        <p:nvGrpSpPr>
          <p:cNvPr id="5" name="组合 4"/>
          <p:cNvGrpSpPr/>
          <p:nvPr/>
        </p:nvGrpSpPr>
        <p:grpSpPr>
          <a:xfrm>
            <a:off x="3043555" y="268605"/>
            <a:ext cx="3056890" cy="6322060"/>
            <a:chOff x="2810" y="430"/>
            <a:chExt cx="4814" cy="9956"/>
          </a:xfrm>
        </p:grpSpPr>
        <p:pic>
          <p:nvPicPr>
            <p:cNvPr id="3" name="图片 2"/>
            <p:cNvPicPr>
              <a:picLocks noChangeAspect="1"/>
            </p:cNvPicPr>
            <p:nvPr/>
          </p:nvPicPr>
          <p:blipFill>
            <a:blip r:embed="rId4">
              <a:lum bright="-6000"/>
            </a:blip>
            <a:srcRect l="4796" t="3879" r="6056" b="3731"/>
            <a:stretch>
              <a:fillRect/>
            </a:stretch>
          </p:blipFill>
          <p:spPr>
            <a:xfrm>
              <a:off x="2810" y="430"/>
              <a:ext cx="4814" cy="9956"/>
            </a:xfrm>
            <a:prstGeom prst="roundRect">
              <a:avLst/>
            </a:prstGeom>
            <a:ln>
              <a:solidFill>
                <a:srgbClr val="000000">
                  <a:alpha val="0"/>
                </a:srgbClr>
              </a:solidFill>
            </a:ln>
            <a:effectLst>
              <a:outerShdw blurRad="76200" dir="18900000" sy="23000" kx="-1200000" algn="bl" rotWithShape="0">
                <a:prstClr val="black">
                  <a:alpha val="20000"/>
                </a:prstClr>
              </a:outerShdw>
              <a:softEdge rad="31750"/>
            </a:effectLst>
          </p:spPr>
        </p:pic>
        <p:pic>
          <p:nvPicPr>
            <p:cNvPr id="2" name="图片 1" descr="splash_screen1"/>
            <p:cNvPicPr>
              <a:picLocks noChangeAspect="1"/>
            </p:cNvPicPr>
            <p:nvPr/>
          </p:nvPicPr>
          <p:blipFill>
            <a:blip r:embed="rId5"/>
            <a:stretch>
              <a:fillRect/>
            </a:stretch>
          </p:blipFill>
          <p:spPr>
            <a:xfrm>
              <a:off x="3111" y="1615"/>
              <a:ext cx="4203" cy="7465"/>
            </a:xfrm>
            <a:prstGeom prst="rect">
              <a:avLst/>
            </a:prstGeom>
            <a:ln>
              <a:solidFill>
                <a:srgbClr val="000000">
                  <a:alpha val="0"/>
                </a:srgbClr>
              </a:solidFill>
            </a:ln>
          </p:spPr>
        </p:pic>
      </p:grpSp>
      <p:grpSp>
        <p:nvGrpSpPr>
          <p:cNvPr id="8" name="组合 7"/>
          <p:cNvGrpSpPr/>
          <p:nvPr/>
        </p:nvGrpSpPr>
        <p:grpSpPr>
          <a:xfrm>
            <a:off x="847725" y="417195"/>
            <a:ext cx="1804035" cy="1738630"/>
            <a:chOff x="1338" y="1322"/>
            <a:chExt cx="2841" cy="2738"/>
          </a:xfrm>
        </p:grpSpPr>
        <p:sp>
          <p:nvSpPr>
            <p:cNvPr id="6" name="椭圆 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33" y="1650"/>
              <a:ext cx="2051" cy="2082"/>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登录注册</a:t>
              </a:r>
            </a:p>
          </p:txBody>
        </p:sp>
      </p:grpSp>
      <p:grpSp>
        <p:nvGrpSpPr>
          <p:cNvPr id="9" name="组合 8"/>
          <p:cNvGrpSpPr/>
          <p:nvPr/>
        </p:nvGrpSpPr>
        <p:grpSpPr>
          <a:xfrm>
            <a:off x="942975" y="4551045"/>
            <a:ext cx="2114550" cy="1738630"/>
            <a:chOff x="1093" y="1322"/>
            <a:chExt cx="3330" cy="2738"/>
          </a:xfrm>
        </p:grpSpPr>
        <p:sp>
          <p:nvSpPr>
            <p:cNvPr id="10" name="椭圆 9"/>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聊天</a:t>
              </a:r>
            </a:p>
          </p:txBody>
        </p:sp>
      </p:grpSp>
      <p:grpSp>
        <p:nvGrpSpPr>
          <p:cNvPr id="12" name="组合 11"/>
          <p:cNvGrpSpPr/>
          <p:nvPr/>
        </p:nvGrpSpPr>
        <p:grpSpPr>
          <a:xfrm>
            <a:off x="6054090" y="4551045"/>
            <a:ext cx="2114550" cy="1738630"/>
            <a:chOff x="1093" y="1322"/>
            <a:chExt cx="3330" cy="2738"/>
          </a:xfrm>
        </p:grpSpPr>
        <p:sp>
          <p:nvSpPr>
            <p:cNvPr id="13" name="椭圆 12"/>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收藏</a:t>
              </a:r>
            </a:p>
          </p:txBody>
        </p:sp>
      </p:grpSp>
      <p:grpSp>
        <p:nvGrpSpPr>
          <p:cNvPr id="15" name="组合 14"/>
          <p:cNvGrpSpPr/>
          <p:nvPr/>
        </p:nvGrpSpPr>
        <p:grpSpPr>
          <a:xfrm>
            <a:off x="6139180" y="328295"/>
            <a:ext cx="2114550" cy="1738630"/>
            <a:chOff x="1094" y="1322"/>
            <a:chExt cx="3330" cy="2738"/>
          </a:xfrm>
        </p:grpSpPr>
        <p:sp>
          <p:nvSpPr>
            <p:cNvPr id="16" name="椭圆 15"/>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94" y="1843"/>
              <a:ext cx="3330" cy="1695"/>
            </a:xfrm>
            <a:prstGeom prst="rect">
              <a:avLst/>
            </a:prstGeom>
            <a:noFill/>
          </p:spPr>
          <p:txBody>
            <a:bodyPr wrap="square" rtlCol="0">
              <a:spAutoFit/>
            </a:bodyPr>
            <a:lstStyle/>
            <a:p>
              <a:pPr algn="ctr"/>
              <a:r>
                <a:rPr lang="zh-CN" altLang="en-US" sz="3200">
                  <a:solidFill>
                    <a:srgbClr val="1A2B5F"/>
                  </a:solidFill>
                  <a:latin typeface="李旭科书法" panose="02000603000000000000" charset="-122"/>
                  <a:ea typeface="李旭科书法" panose="02000603000000000000" charset="-122"/>
                </a:rPr>
                <a:t>个人信息编辑查看</a:t>
              </a:r>
            </a:p>
          </p:txBody>
        </p:sp>
      </p:grpSp>
      <p:sp>
        <p:nvSpPr>
          <p:cNvPr id="4" name="矩形 3"/>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6918960" y="2418080"/>
            <a:ext cx="2114550" cy="1738630"/>
            <a:chOff x="1093" y="1322"/>
            <a:chExt cx="3330" cy="2738"/>
          </a:xfrm>
        </p:grpSpPr>
        <p:sp>
          <p:nvSpPr>
            <p:cNvPr id="19" name="椭圆 18"/>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093" y="2156"/>
              <a:ext cx="3330" cy="1452"/>
            </a:xfrm>
            <a:prstGeom prst="rect">
              <a:avLst/>
            </a:prstGeom>
            <a:noFill/>
          </p:spPr>
          <p:txBody>
            <a:bodyPr wrap="square" rtlCol="0">
              <a:spAutoFit/>
            </a:bodyPr>
            <a:lstStyle/>
            <a:p>
              <a:pPr algn="ctr"/>
              <a:r>
                <a:rPr lang="zh-CN" altLang="en-US" sz="5400">
                  <a:solidFill>
                    <a:srgbClr val="1A2B5F"/>
                  </a:solidFill>
                  <a:latin typeface="李旭科书法" panose="02000603000000000000" charset="-122"/>
                  <a:ea typeface="李旭科书法" panose="02000603000000000000" charset="-122"/>
                </a:rPr>
                <a:t>交易</a:t>
              </a:r>
            </a:p>
          </p:txBody>
        </p:sp>
      </p:grpSp>
      <p:grpSp>
        <p:nvGrpSpPr>
          <p:cNvPr id="21" name="组合 20"/>
          <p:cNvGrpSpPr/>
          <p:nvPr/>
        </p:nvGrpSpPr>
        <p:grpSpPr>
          <a:xfrm>
            <a:off x="847725" y="2539365"/>
            <a:ext cx="1804035" cy="1738630"/>
            <a:chOff x="1338" y="1322"/>
            <a:chExt cx="2841" cy="2738"/>
          </a:xfrm>
        </p:grpSpPr>
        <p:sp>
          <p:nvSpPr>
            <p:cNvPr id="22" name="椭圆 21"/>
            <p:cNvSpPr/>
            <p:nvPr/>
          </p:nvSpPr>
          <p:spPr>
            <a:xfrm>
              <a:off x="1338" y="1322"/>
              <a:ext cx="2841" cy="2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733" y="1650"/>
              <a:ext cx="2051" cy="2082"/>
            </a:xfrm>
            <a:prstGeom prst="rect">
              <a:avLst/>
            </a:prstGeom>
            <a:noFill/>
          </p:spPr>
          <p:txBody>
            <a:bodyPr wrap="square" rtlCol="0">
              <a:spAutoFit/>
            </a:bodyPr>
            <a:lstStyle/>
            <a:p>
              <a:pPr algn="ctr"/>
              <a:r>
                <a:rPr lang="zh-CN" altLang="en-US" sz="4000">
                  <a:solidFill>
                    <a:srgbClr val="1A2B5F"/>
                  </a:solidFill>
                  <a:latin typeface="李旭科书法" panose="02000603000000000000" charset="-122"/>
                  <a:ea typeface="李旭科书法" panose="02000603000000000000" charset="-122"/>
                </a:rPr>
                <a:t>订单中心</a:t>
              </a:r>
            </a:p>
          </p:txBody>
        </p:sp>
      </p:grpSp>
    </p:spTree>
    <p:custDataLst>
      <p:tags r:id="rId1"/>
    </p:custDataLst>
    <p:extLst>
      <p:ext uri="{BB962C8B-B14F-4D97-AF65-F5344CB8AC3E}">
        <p14:creationId xmlns:p14="http://schemas.microsoft.com/office/powerpoint/2010/main" val="919825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2B5F"/>
        </a:solidFill>
        <a:effectLst/>
      </p:bgPr>
    </p:bg>
    <p:spTree>
      <p:nvGrpSpPr>
        <p:cNvPr id="1" name=""/>
        <p:cNvGrpSpPr/>
        <p:nvPr/>
      </p:nvGrpSpPr>
      <p:grpSpPr>
        <a:xfrm>
          <a:off x="0" y="0"/>
          <a:ext cx="0" cy="0"/>
          <a:chOff x="0" y="0"/>
          <a:chExt cx="0" cy="0"/>
        </a:xfrm>
      </p:grpSpPr>
      <p:sp>
        <p:nvSpPr>
          <p:cNvPr id="4" name="矩形 3"/>
          <p:cNvSpPr/>
          <p:nvPr/>
        </p:nvSpPr>
        <p:spPr>
          <a:xfrm>
            <a:off x="207645" y="208280"/>
            <a:ext cx="8728710" cy="6442075"/>
          </a:xfrm>
          <a:prstGeom prst="rect">
            <a:avLst/>
          </a:prstGeom>
          <a:noFill/>
          <a:ln w="53975">
            <a:solidFill>
              <a:srgbClr val="CC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演示视频">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3000375" y="0"/>
            <a:ext cx="3143250" cy="6858000"/>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877"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TIMING" val="|1"/>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TIMING" val="|0.6|0.5"/>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TIMING" val="|0.3|0.4|0.5|0.4|0.2"/>
</p:tagLst>
</file>

<file path=ppt/tags/tag66.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TIMING" val="|0.4|0.4|0.3|0.3|0.3|0.4|0.4|0.3|0.8"/>
</p:tagLst>
</file>

<file path=ppt/tags/tag67.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8.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9.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1.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2.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3.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4.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5.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6.xml><?xml version="1.0" encoding="utf-8"?>
<p:tagLst xmlns:a="http://schemas.openxmlformats.org/drawingml/2006/main" xmlns:r="http://schemas.openxmlformats.org/officeDocument/2006/relationships"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1980</Words>
  <Application>Microsoft Office PowerPoint</Application>
  <PresentationFormat>全屏显示(4:3)</PresentationFormat>
  <Paragraphs>184</Paragraphs>
  <Slides>17</Slides>
  <Notes>17</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Stencil Std</vt:lpstr>
      <vt:lpstr>Tekton Pro</vt:lpstr>
      <vt:lpstr>Yu Gothic UI</vt:lpstr>
      <vt:lpstr>方正姚体</vt:lpstr>
      <vt:lpstr>汉仪锐智W</vt:lpstr>
      <vt:lpstr>华文中宋</vt:lpstr>
      <vt:lpstr>李旭科书法</vt:lpstr>
      <vt:lpstr>微软雅黑</vt:lpstr>
      <vt:lpstr>Arial</vt:lpstr>
      <vt:lpstr>Bahnschrift Condensed</vt:lpstr>
      <vt:lpstr>Poor Richard</vt:lpstr>
      <vt:lpstr>Source Sans Pro Black</vt:lpstr>
      <vt:lpstr>Viner Hand ITC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luoyu Mei</dc:creator>
  <cp:lastModifiedBy>Mei luoyu</cp:lastModifiedBy>
  <cp:revision>75</cp:revision>
  <dcterms:created xsi:type="dcterms:W3CDTF">2019-06-19T02:08:00Z</dcterms:created>
  <dcterms:modified xsi:type="dcterms:W3CDTF">2019-11-24T03:32:56Z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